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Lst>
  <p:notesMasterIdLst>
    <p:notesMasterId r:id="rId61"/>
  </p:notesMasterIdLst>
  <p:handoutMasterIdLst>
    <p:handoutMasterId r:id="rId62"/>
  </p:handoutMasterIdLst>
  <p:sldIdLst>
    <p:sldId id="1374" r:id="rId2"/>
    <p:sldId id="1468" r:id="rId3"/>
    <p:sldId id="1375" r:id="rId4"/>
    <p:sldId id="1639" r:id="rId5"/>
    <p:sldId id="1692" r:id="rId6"/>
    <p:sldId id="1638" r:id="rId7"/>
    <p:sldId id="1640" r:id="rId8"/>
    <p:sldId id="1641" r:id="rId9"/>
    <p:sldId id="1642" r:id="rId10"/>
    <p:sldId id="1643" r:id="rId11"/>
    <p:sldId id="1645" r:id="rId12"/>
    <p:sldId id="1651" r:id="rId13"/>
    <p:sldId id="1644" r:id="rId14"/>
    <p:sldId id="1646" r:id="rId15"/>
    <p:sldId id="1647" r:id="rId16"/>
    <p:sldId id="1648" r:id="rId17"/>
    <p:sldId id="1649" r:id="rId18"/>
    <p:sldId id="1650" r:id="rId19"/>
    <p:sldId id="1653" r:id="rId20"/>
    <p:sldId id="1654" r:id="rId21"/>
    <p:sldId id="1655" r:id="rId22"/>
    <p:sldId id="1657" r:id="rId23"/>
    <p:sldId id="1656" r:id="rId24"/>
    <p:sldId id="1658" r:id="rId25"/>
    <p:sldId id="1659" r:id="rId26"/>
    <p:sldId id="1660" r:id="rId27"/>
    <p:sldId id="1661" r:id="rId28"/>
    <p:sldId id="1662" r:id="rId29"/>
    <p:sldId id="1652" r:id="rId30"/>
    <p:sldId id="1663" r:id="rId31"/>
    <p:sldId id="1664" r:id="rId32"/>
    <p:sldId id="1665" r:id="rId33"/>
    <p:sldId id="1666" r:id="rId34"/>
    <p:sldId id="1667" r:id="rId35"/>
    <p:sldId id="1668" r:id="rId36"/>
    <p:sldId id="1669" r:id="rId37"/>
    <p:sldId id="1680" r:id="rId38"/>
    <p:sldId id="1681" r:id="rId39"/>
    <p:sldId id="1682" r:id="rId40"/>
    <p:sldId id="1683" r:id="rId41"/>
    <p:sldId id="1684" r:id="rId42"/>
    <p:sldId id="1685" r:id="rId43"/>
    <p:sldId id="1686" r:id="rId44"/>
    <p:sldId id="1687" r:id="rId45"/>
    <p:sldId id="1688" r:id="rId46"/>
    <p:sldId id="1672" r:id="rId47"/>
    <p:sldId id="1689" r:id="rId48"/>
    <p:sldId id="1690" r:id="rId49"/>
    <p:sldId id="1691" r:id="rId50"/>
    <p:sldId id="1671" r:id="rId51"/>
    <p:sldId id="1693" r:id="rId52"/>
    <p:sldId id="1694" r:id="rId53"/>
    <p:sldId id="1674" r:id="rId54"/>
    <p:sldId id="1695" r:id="rId55"/>
    <p:sldId id="1696" r:id="rId56"/>
    <p:sldId id="1675" r:id="rId57"/>
    <p:sldId id="1676" r:id="rId58"/>
    <p:sldId id="1677" r:id="rId59"/>
    <p:sldId id="1679" r:id="rId60"/>
  </p:sldIdLst>
  <p:sldSz cx="9144000" cy="6858000" type="screen4x3"/>
  <p:notesSz cx="7099300" cy="10234613"/>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預設章節" id="{80A47B5B-ECD3-4793-9B5D-0240C4CD6E69}">
          <p14:sldIdLst>
            <p14:sldId id="1374"/>
            <p14:sldId id="1468"/>
            <p14:sldId id="1375"/>
            <p14:sldId id="1639"/>
            <p14:sldId id="1692"/>
            <p14:sldId id="1638"/>
            <p14:sldId id="1640"/>
            <p14:sldId id="1641"/>
            <p14:sldId id="1642"/>
            <p14:sldId id="1643"/>
            <p14:sldId id="1645"/>
            <p14:sldId id="1651"/>
            <p14:sldId id="1644"/>
            <p14:sldId id="1646"/>
            <p14:sldId id="1647"/>
            <p14:sldId id="1648"/>
            <p14:sldId id="1649"/>
            <p14:sldId id="1650"/>
            <p14:sldId id="1653"/>
            <p14:sldId id="1654"/>
            <p14:sldId id="1655"/>
            <p14:sldId id="1657"/>
            <p14:sldId id="1656"/>
            <p14:sldId id="1658"/>
            <p14:sldId id="1659"/>
            <p14:sldId id="1660"/>
            <p14:sldId id="1661"/>
            <p14:sldId id="1662"/>
            <p14:sldId id="1652"/>
            <p14:sldId id="1663"/>
            <p14:sldId id="1664"/>
            <p14:sldId id="1665"/>
            <p14:sldId id="1666"/>
            <p14:sldId id="1667"/>
            <p14:sldId id="1668"/>
            <p14:sldId id="1669"/>
            <p14:sldId id="1680"/>
            <p14:sldId id="1681"/>
            <p14:sldId id="1682"/>
            <p14:sldId id="1683"/>
            <p14:sldId id="1684"/>
            <p14:sldId id="1685"/>
            <p14:sldId id="1686"/>
            <p14:sldId id="1687"/>
            <p14:sldId id="1688"/>
            <p14:sldId id="1672"/>
            <p14:sldId id="1689"/>
            <p14:sldId id="1690"/>
            <p14:sldId id="1691"/>
            <p14:sldId id="1671"/>
            <p14:sldId id="1693"/>
            <p14:sldId id="1694"/>
            <p14:sldId id="1674"/>
            <p14:sldId id="1695"/>
            <p14:sldId id="1696"/>
            <p14:sldId id="1675"/>
            <p14:sldId id="1676"/>
            <p14:sldId id="1677"/>
            <p14:sldId id="167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5" userDrawn="1">
          <p15:clr>
            <a:srgbClr val="A4A3A4"/>
          </p15:clr>
        </p15:guide>
        <p15:guide id="2" pos="2236"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FF"/>
    <a:srgbClr val="00FF00"/>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71" autoAdjust="0"/>
    <p:restoredTop sz="86449" autoAdjust="0"/>
  </p:normalViewPr>
  <p:slideViewPr>
    <p:cSldViewPr>
      <p:cViewPr varScale="1">
        <p:scale>
          <a:sx n="76" d="100"/>
          <a:sy n="76" d="100"/>
        </p:scale>
        <p:origin x="208" y="10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54" d="100"/>
          <a:sy n="54" d="100"/>
        </p:scale>
        <p:origin x="-2892" y="-102"/>
      </p:cViewPr>
      <p:guideLst>
        <p:guide orient="horz" pos="3225"/>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77058" name="Rectangle 2"/>
          <p:cNvSpPr>
            <a:spLocks noGrp="1" noChangeArrowheads="1"/>
          </p:cNvSpPr>
          <p:nvPr>
            <p:ph type="hdr" sz="quarter"/>
          </p:nvPr>
        </p:nvSpPr>
        <p:spPr bwMode="auto">
          <a:xfrm>
            <a:off x="5" y="1"/>
            <a:ext cx="3076363" cy="512172"/>
          </a:xfrm>
          <a:prstGeom prst="rect">
            <a:avLst/>
          </a:prstGeom>
          <a:noFill/>
          <a:ln>
            <a:noFill/>
          </a:ln>
          <a:effectLst/>
          <a:extLst/>
        </p:spPr>
        <p:txBody>
          <a:bodyPr vert="horz" wrap="square" lIns="94766" tIns="47382" rIns="94766" bIns="47382" numCol="1" anchor="t" anchorCtr="0" compatLnSpc="1">
            <a:prstTxWarp prst="textNoShape">
              <a:avLst/>
            </a:prstTxWarp>
          </a:bodyPr>
          <a:lstStyle>
            <a:lvl1pPr eaLnBrk="1" hangingPunct="1">
              <a:defRPr sz="1200">
                <a:latin typeface="Times New Roman" pitchFamily="18" charset="0"/>
              </a:defRPr>
            </a:lvl1pPr>
          </a:lstStyle>
          <a:p>
            <a:pPr>
              <a:defRPr/>
            </a:pPr>
            <a:endParaRPr lang="zh-TW" altLang="zh-TW"/>
          </a:p>
        </p:txBody>
      </p:sp>
      <p:sp>
        <p:nvSpPr>
          <p:cNvPr id="2477059" name="Rectangle 3"/>
          <p:cNvSpPr>
            <a:spLocks noGrp="1" noChangeArrowheads="1"/>
          </p:cNvSpPr>
          <p:nvPr>
            <p:ph type="dt" sz="quarter" idx="1"/>
          </p:nvPr>
        </p:nvSpPr>
        <p:spPr bwMode="auto">
          <a:xfrm>
            <a:off x="4021299" y="1"/>
            <a:ext cx="3076363" cy="512172"/>
          </a:xfrm>
          <a:prstGeom prst="rect">
            <a:avLst/>
          </a:prstGeom>
          <a:noFill/>
          <a:ln>
            <a:noFill/>
          </a:ln>
          <a:effectLst/>
          <a:extLst/>
        </p:spPr>
        <p:txBody>
          <a:bodyPr vert="horz" wrap="square" lIns="94766" tIns="47382" rIns="94766" bIns="47382" numCol="1" anchor="t" anchorCtr="0" compatLnSpc="1">
            <a:prstTxWarp prst="textNoShape">
              <a:avLst/>
            </a:prstTxWarp>
          </a:bodyPr>
          <a:lstStyle>
            <a:lvl1pPr algn="r" eaLnBrk="1" hangingPunct="1">
              <a:defRPr sz="1200">
                <a:latin typeface="Times New Roman" pitchFamily="18" charset="0"/>
              </a:defRPr>
            </a:lvl1pPr>
          </a:lstStyle>
          <a:p>
            <a:pPr>
              <a:defRPr/>
            </a:pPr>
            <a:endParaRPr lang="zh-TW" altLang="zh-TW"/>
          </a:p>
        </p:txBody>
      </p:sp>
      <p:sp>
        <p:nvSpPr>
          <p:cNvPr id="2477060" name="Rectangle 4"/>
          <p:cNvSpPr>
            <a:spLocks noGrp="1" noChangeArrowheads="1"/>
          </p:cNvSpPr>
          <p:nvPr>
            <p:ph type="ftr" sz="quarter" idx="2"/>
          </p:nvPr>
        </p:nvSpPr>
        <p:spPr bwMode="auto">
          <a:xfrm>
            <a:off x="5" y="9720675"/>
            <a:ext cx="3076363" cy="512172"/>
          </a:xfrm>
          <a:prstGeom prst="rect">
            <a:avLst/>
          </a:prstGeom>
          <a:noFill/>
          <a:ln>
            <a:noFill/>
          </a:ln>
          <a:effectLst/>
          <a:extLst/>
        </p:spPr>
        <p:txBody>
          <a:bodyPr vert="horz" wrap="square" lIns="94766" tIns="47382" rIns="94766" bIns="47382" numCol="1" anchor="b" anchorCtr="0" compatLnSpc="1">
            <a:prstTxWarp prst="textNoShape">
              <a:avLst/>
            </a:prstTxWarp>
          </a:bodyPr>
          <a:lstStyle>
            <a:lvl1pPr eaLnBrk="1" hangingPunct="1">
              <a:defRPr sz="1200">
                <a:latin typeface="Times New Roman" pitchFamily="18" charset="0"/>
              </a:defRPr>
            </a:lvl1pPr>
          </a:lstStyle>
          <a:p>
            <a:pPr>
              <a:defRPr/>
            </a:pPr>
            <a:endParaRPr lang="zh-TW" altLang="zh-TW"/>
          </a:p>
        </p:txBody>
      </p:sp>
      <p:sp>
        <p:nvSpPr>
          <p:cNvPr id="2477061" name="Rectangle 5"/>
          <p:cNvSpPr>
            <a:spLocks noGrp="1" noChangeArrowheads="1"/>
          </p:cNvSpPr>
          <p:nvPr>
            <p:ph type="sldNum" sz="quarter" idx="3"/>
          </p:nvPr>
        </p:nvSpPr>
        <p:spPr bwMode="auto">
          <a:xfrm>
            <a:off x="4021299" y="9720675"/>
            <a:ext cx="3076363" cy="512172"/>
          </a:xfrm>
          <a:prstGeom prst="rect">
            <a:avLst/>
          </a:prstGeom>
          <a:noFill/>
          <a:ln>
            <a:noFill/>
          </a:ln>
          <a:effectLst/>
          <a:extLst/>
        </p:spPr>
        <p:txBody>
          <a:bodyPr vert="horz" wrap="square" lIns="94766" tIns="47382" rIns="94766" bIns="47382" numCol="1" anchor="b" anchorCtr="0" compatLnSpc="1">
            <a:prstTxWarp prst="textNoShape">
              <a:avLst/>
            </a:prstTxWarp>
          </a:bodyPr>
          <a:lstStyle>
            <a:lvl1pPr algn="r" eaLnBrk="1" hangingPunct="1">
              <a:defRPr sz="1200">
                <a:latin typeface="Times New Roman" pitchFamily="18" charset="0"/>
              </a:defRPr>
            </a:lvl1pPr>
          </a:lstStyle>
          <a:p>
            <a:pPr>
              <a:defRPr/>
            </a:pPr>
            <a:fld id="{428C91E9-5EEC-4D14-BBDB-EACF748956AE}" type="slidenum">
              <a:rPr lang="en-US" altLang="zh-TW"/>
              <a:pPr>
                <a:defRPr/>
              </a:pPr>
              <a:t>‹#›</a:t>
            </a:fld>
            <a:endParaRPr lang="en-US" altLang="zh-TW"/>
          </a:p>
        </p:txBody>
      </p:sp>
    </p:spTree>
    <p:extLst>
      <p:ext uri="{BB962C8B-B14F-4D97-AF65-F5344CB8AC3E}">
        <p14:creationId xmlns:p14="http://schemas.microsoft.com/office/powerpoint/2010/main" val="40521569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5" y="1"/>
            <a:ext cx="3076363" cy="512172"/>
          </a:xfrm>
          <a:prstGeom prst="rect">
            <a:avLst/>
          </a:prstGeom>
          <a:noFill/>
          <a:ln>
            <a:noFill/>
          </a:ln>
          <a:effectLst/>
          <a:extLst/>
        </p:spPr>
        <p:txBody>
          <a:bodyPr vert="horz" wrap="square" lIns="94766" tIns="47382" rIns="94766" bIns="47382" numCol="1" anchor="t" anchorCtr="0" compatLnSpc="1">
            <a:prstTxWarp prst="textNoShape">
              <a:avLst/>
            </a:prstTxWarp>
          </a:bodyPr>
          <a:lstStyle>
            <a:lvl1pPr eaLnBrk="1" hangingPunct="1">
              <a:defRPr sz="1200">
                <a:latin typeface="Times New Roman" pitchFamily="18" charset="0"/>
              </a:defRPr>
            </a:lvl1pPr>
          </a:lstStyle>
          <a:p>
            <a:pPr>
              <a:defRPr/>
            </a:pPr>
            <a:endParaRPr lang="zh-TW" altLang="zh-TW"/>
          </a:p>
        </p:txBody>
      </p:sp>
      <p:sp>
        <p:nvSpPr>
          <p:cNvPr id="16387" name="Rectangle 3"/>
          <p:cNvSpPr>
            <a:spLocks noGrp="1" noChangeArrowheads="1"/>
          </p:cNvSpPr>
          <p:nvPr>
            <p:ph type="dt" idx="1"/>
          </p:nvPr>
        </p:nvSpPr>
        <p:spPr bwMode="auto">
          <a:xfrm>
            <a:off x="4021299" y="1"/>
            <a:ext cx="3076363" cy="512172"/>
          </a:xfrm>
          <a:prstGeom prst="rect">
            <a:avLst/>
          </a:prstGeom>
          <a:noFill/>
          <a:ln>
            <a:noFill/>
          </a:ln>
          <a:effectLst/>
          <a:extLst/>
        </p:spPr>
        <p:txBody>
          <a:bodyPr vert="horz" wrap="square" lIns="94766" tIns="47382" rIns="94766" bIns="47382" numCol="1" anchor="t" anchorCtr="0" compatLnSpc="1">
            <a:prstTxWarp prst="textNoShape">
              <a:avLst/>
            </a:prstTxWarp>
          </a:bodyPr>
          <a:lstStyle>
            <a:lvl1pPr algn="r" eaLnBrk="1" hangingPunct="1">
              <a:defRPr sz="1200">
                <a:latin typeface="Times New Roman" pitchFamily="18" charset="0"/>
              </a:defRPr>
            </a:lvl1pPr>
          </a:lstStyle>
          <a:p>
            <a:pPr>
              <a:defRPr/>
            </a:pPr>
            <a:endParaRPr lang="zh-TW" altLang="zh-TW"/>
          </a:p>
        </p:txBody>
      </p:sp>
      <p:sp>
        <p:nvSpPr>
          <p:cNvPr id="77828" name="Rectangle 4"/>
          <p:cNvSpPr>
            <a:spLocks noGrp="1" noRot="1" noChangeAspect="1" noChangeArrowheads="1" noTextEdit="1"/>
          </p:cNvSpPr>
          <p:nvPr>
            <p:ph type="sldImg" idx="2"/>
          </p:nvPr>
        </p:nvSpPr>
        <p:spPr bwMode="auto">
          <a:xfrm>
            <a:off x="992188" y="768350"/>
            <a:ext cx="5116512"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9" name="Rectangle 5"/>
          <p:cNvSpPr>
            <a:spLocks noGrp="1" noChangeArrowheads="1"/>
          </p:cNvSpPr>
          <p:nvPr>
            <p:ph type="body" sz="quarter" idx="3"/>
          </p:nvPr>
        </p:nvSpPr>
        <p:spPr bwMode="auto">
          <a:xfrm>
            <a:off x="709931" y="4862108"/>
            <a:ext cx="5679440" cy="4604251"/>
          </a:xfrm>
          <a:prstGeom prst="rect">
            <a:avLst/>
          </a:prstGeom>
          <a:noFill/>
          <a:ln>
            <a:noFill/>
          </a:ln>
          <a:effectLst/>
          <a:extLst/>
        </p:spPr>
        <p:txBody>
          <a:bodyPr vert="horz" wrap="square" lIns="94766" tIns="47382" rIns="94766" bIns="47382" numCol="1" anchor="t" anchorCtr="0" compatLnSpc="1">
            <a:prstTxWarp prst="textNoShape">
              <a:avLst/>
            </a:prstTxWarp>
          </a:bodyPr>
          <a:lstStyle/>
          <a:p>
            <a:pPr lvl="0"/>
            <a:r>
              <a:rPr lang="en-US" altLang="zh-TW" noProof="0" dirty="0"/>
              <a:t>Student Information:  (provide information for the students about this slide. This data will be utilized in the creation of the Student Guide)</a:t>
            </a:r>
          </a:p>
          <a:p>
            <a:pPr lvl="0"/>
            <a:endParaRPr lang="en-US" altLang="zh-TW" noProof="0" dirty="0"/>
          </a:p>
          <a:p>
            <a:pPr lvl="0"/>
            <a:endParaRPr lang="en-US" altLang="zh-TW" noProof="0" dirty="0"/>
          </a:p>
          <a:p>
            <a:pPr lvl="0"/>
            <a:endParaRPr lang="en-US" altLang="zh-TW" noProof="0" dirty="0"/>
          </a:p>
          <a:p>
            <a:pPr lvl="0"/>
            <a:endParaRPr lang="en-US" altLang="zh-TW" noProof="0" dirty="0"/>
          </a:p>
          <a:p>
            <a:pPr lvl="0"/>
            <a:r>
              <a:rPr lang="en-US" altLang="zh-TW" noProof="0" dirty="0"/>
              <a:t>Instructor Discussion Points:  (Provide information helpful for an instructor for this slide)</a:t>
            </a:r>
          </a:p>
          <a:p>
            <a:pPr lvl="0"/>
            <a:endParaRPr lang="en-US" altLang="zh-TW" noProof="0" dirty="0"/>
          </a:p>
          <a:p>
            <a:pPr lvl="0"/>
            <a:endParaRPr lang="en-US" altLang="zh-TW" noProof="0" dirty="0"/>
          </a:p>
          <a:p>
            <a:pPr lvl="0"/>
            <a:endParaRPr lang="en-US" altLang="zh-TW" noProof="0" dirty="0"/>
          </a:p>
          <a:p>
            <a:pPr lvl="0"/>
            <a:r>
              <a:rPr lang="en-US" altLang="zh-TW" noProof="0" dirty="0"/>
              <a:t>Review Comments:  (Any specific comments about this slide i.e., delete slide, replace graphic, re-word text, etc.)</a:t>
            </a:r>
          </a:p>
          <a:p>
            <a:pPr lvl="0"/>
            <a:endParaRPr lang="en-US" altLang="zh-TW" noProof="0" dirty="0"/>
          </a:p>
          <a:p>
            <a:pPr lvl="0"/>
            <a:endParaRPr lang="en-US" altLang="zh-TW" noProof="0" dirty="0"/>
          </a:p>
          <a:p>
            <a:pPr lvl="0"/>
            <a:endParaRPr lang="en-US" altLang="zh-TW" noProof="0" dirty="0"/>
          </a:p>
          <a:p>
            <a:pPr lvl="0"/>
            <a:endParaRPr lang="en-US" altLang="zh-TW" noProof="0" dirty="0"/>
          </a:p>
          <a:p>
            <a:pPr lvl="0"/>
            <a:endParaRPr lang="en-US" altLang="zh-TW" noProof="0" dirty="0"/>
          </a:p>
          <a:p>
            <a:pPr lvl="0"/>
            <a:endParaRPr lang="en-US" altLang="zh-TW" noProof="0" dirty="0"/>
          </a:p>
          <a:p>
            <a:pPr lvl="0"/>
            <a:endParaRPr lang="en-US" altLang="zh-TW" noProof="0" dirty="0"/>
          </a:p>
          <a:p>
            <a:pPr lvl="0"/>
            <a:endParaRPr lang="en-US" altLang="zh-TW" noProof="0" dirty="0"/>
          </a:p>
        </p:txBody>
      </p:sp>
      <p:sp>
        <p:nvSpPr>
          <p:cNvPr id="16390" name="Rectangle 6"/>
          <p:cNvSpPr>
            <a:spLocks noGrp="1" noChangeArrowheads="1"/>
          </p:cNvSpPr>
          <p:nvPr>
            <p:ph type="ftr" sz="quarter" idx="4"/>
          </p:nvPr>
        </p:nvSpPr>
        <p:spPr bwMode="auto">
          <a:xfrm>
            <a:off x="5" y="9720675"/>
            <a:ext cx="3076363" cy="512172"/>
          </a:xfrm>
          <a:prstGeom prst="rect">
            <a:avLst/>
          </a:prstGeom>
          <a:noFill/>
          <a:ln>
            <a:noFill/>
          </a:ln>
          <a:effectLst/>
          <a:extLst/>
        </p:spPr>
        <p:txBody>
          <a:bodyPr vert="horz" wrap="square" lIns="94766" tIns="47382" rIns="94766" bIns="47382" numCol="1" anchor="b" anchorCtr="0" compatLnSpc="1">
            <a:prstTxWarp prst="textNoShape">
              <a:avLst/>
            </a:prstTxWarp>
          </a:bodyPr>
          <a:lstStyle>
            <a:lvl1pPr eaLnBrk="1" hangingPunct="1">
              <a:defRPr sz="1200">
                <a:latin typeface="Times New Roman" pitchFamily="18" charset="0"/>
              </a:defRPr>
            </a:lvl1pPr>
          </a:lstStyle>
          <a:p>
            <a:pPr>
              <a:defRPr/>
            </a:pPr>
            <a:endParaRPr lang="zh-TW" altLang="zh-TW"/>
          </a:p>
        </p:txBody>
      </p:sp>
      <p:sp>
        <p:nvSpPr>
          <p:cNvPr id="16391" name="Rectangle 7"/>
          <p:cNvSpPr>
            <a:spLocks noGrp="1" noChangeArrowheads="1"/>
          </p:cNvSpPr>
          <p:nvPr>
            <p:ph type="sldNum" sz="quarter" idx="5"/>
          </p:nvPr>
        </p:nvSpPr>
        <p:spPr bwMode="auto">
          <a:xfrm>
            <a:off x="4021299" y="9720675"/>
            <a:ext cx="3076363" cy="512172"/>
          </a:xfrm>
          <a:prstGeom prst="rect">
            <a:avLst/>
          </a:prstGeom>
          <a:noFill/>
          <a:ln>
            <a:noFill/>
          </a:ln>
          <a:effectLst/>
          <a:extLst/>
        </p:spPr>
        <p:txBody>
          <a:bodyPr vert="horz" wrap="square" lIns="94766" tIns="47382" rIns="94766" bIns="47382" numCol="1" anchor="b" anchorCtr="0" compatLnSpc="1">
            <a:prstTxWarp prst="textNoShape">
              <a:avLst/>
            </a:prstTxWarp>
          </a:bodyPr>
          <a:lstStyle>
            <a:lvl1pPr algn="r" eaLnBrk="1" hangingPunct="1">
              <a:defRPr sz="1200">
                <a:latin typeface="Times New Roman" pitchFamily="18" charset="0"/>
              </a:defRPr>
            </a:lvl1pPr>
          </a:lstStyle>
          <a:p>
            <a:pPr>
              <a:defRPr/>
            </a:pPr>
            <a:fld id="{FD6B546D-4772-4E68-B1B7-D5199BC771E0}" type="slidenum">
              <a:rPr lang="en-US" altLang="zh-TW"/>
              <a:pPr>
                <a:defRPr/>
              </a:pPr>
              <a:t>‹#›</a:t>
            </a:fld>
            <a:endParaRPr lang="en-US" altLang="zh-TW"/>
          </a:p>
        </p:txBody>
      </p:sp>
    </p:spTree>
    <p:extLst>
      <p:ext uri="{BB962C8B-B14F-4D97-AF65-F5344CB8AC3E}">
        <p14:creationId xmlns:p14="http://schemas.microsoft.com/office/powerpoint/2010/main" val="392075916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000" kern="1200">
        <a:solidFill>
          <a:schemeClr val="tx1"/>
        </a:solidFill>
        <a:latin typeface="標楷體" panose="03000509000000000000" pitchFamily="65" charset="-120"/>
        <a:ea typeface="+mn-ea"/>
        <a:cs typeface="+mn-cs"/>
      </a:defRPr>
    </a:lvl1pPr>
    <a:lvl2pPr marL="742950" indent="-28575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11430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6002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20574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69968" indent="-296141">
              <a:defRPr>
                <a:solidFill>
                  <a:schemeClr val="tx1"/>
                </a:solidFill>
                <a:latin typeface="Arial" charset="0"/>
              </a:defRPr>
            </a:lvl2pPr>
            <a:lvl3pPr marL="1184566" indent="-236913">
              <a:defRPr>
                <a:solidFill>
                  <a:schemeClr val="tx1"/>
                </a:solidFill>
                <a:latin typeface="Arial" charset="0"/>
              </a:defRPr>
            </a:lvl3pPr>
            <a:lvl4pPr marL="1658391" indent="-236913">
              <a:defRPr>
                <a:solidFill>
                  <a:schemeClr val="tx1"/>
                </a:solidFill>
                <a:latin typeface="Arial" charset="0"/>
              </a:defRPr>
            </a:lvl4pPr>
            <a:lvl5pPr marL="2132219" indent="-236913">
              <a:defRPr>
                <a:solidFill>
                  <a:schemeClr val="tx1"/>
                </a:solidFill>
                <a:latin typeface="Arial" charset="0"/>
              </a:defRPr>
            </a:lvl5pPr>
            <a:lvl6pPr marL="2606044" indent="-236913" eaLnBrk="0" fontAlgn="base" hangingPunct="0">
              <a:spcBef>
                <a:spcPct val="0"/>
              </a:spcBef>
              <a:spcAft>
                <a:spcPct val="0"/>
              </a:spcAft>
              <a:defRPr>
                <a:solidFill>
                  <a:schemeClr val="tx1"/>
                </a:solidFill>
                <a:latin typeface="Arial" charset="0"/>
              </a:defRPr>
            </a:lvl6pPr>
            <a:lvl7pPr marL="3079872" indent="-236913" eaLnBrk="0" fontAlgn="base" hangingPunct="0">
              <a:spcBef>
                <a:spcPct val="0"/>
              </a:spcBef>
              <a:spcAft>
                <a:spcPct val="0"/>
              </a:spcAft>
              <a:defRPr>
                <a:solidFill>
                  <a:schemeClr val="tx1"/>
                </a:solidFill>
                <a:latin typeface="Arial" charset="0"/>
              </a:defRPr>
            </a:lvl7pPr>
            <a:lvl8pPr marL="3553698" indent="-236913" eaLnBrk="0" fontAlgn="base" hangingPunct="0">
              <a:spcBef>
                <a:spcPct val="0"/>
              </a:spcBef>
              <a:spcAft>
                <a:spcPct val="0"/>
              </a:spcAft>
              <a:defRPr>
                <a:solidFill>
                  <a:schemeClr val="tx1"/>
                </a:solidFill>
                <a:latin typeface="Arial" charset="0"/>
              </a:defRPr>
            </a:lvl8pPr>
            <a:lvl9pPr marL="4027524" indent="-236913" eaLnBrk="0" fontAlgn="base" hangingPunct="0">
              <a:spcBef>
                <a:spcPct val="0"/>
              </a:spcBef>
              <a:spcAft>
                <a:spcPct val="0"/>
              </a:spcAft>
              <a:defRPr>
                <a:solidFill>
                  <a:schemeClr val="tx1"/>
                </a:solidFill>
                <a:latin typeface="Arial" charset="0"/>
              </a:defRPr>
            </a:lvl9pPr>
          </a:lstStyle>
          <a:p>
            <a:pPr eaLnBrk="0" hangingPunct="0"/>
            <a:fld id="{D8C8AAA8-E110-4CFD-B9AC-605E013FB902}" type="slidenum">
              <a:rPr lang="en-US" altLang="zh-TW" smtClean="0">
                <a:solidFill>
                  <a:srgbClr val="000000"/>
                </a:solidFill>
                <a:latin typeface="Times New Roman" pitchFamily="18" charset="0"/>
                <a:sym typeface="Arial" charset="0"/>
              </a:rPr>
              <a:pPr eaLnBrk="0" hangingPunct="0"/>
              <a:t>1</a:t>
            </a:fld>
            <a:endParaRPr lang="en-US" altLang="zh-TW" dirty="0">
              <a:solidFill>
                <a:srgbClr val="000000"/>
              </a:solidFill>
              <a:latin typeface="Times New Roman" pitchFamily="18" charset="0"/>
              <a:sym typeface="Arial" charset="0"/>
            </a:endParaRPr>
          </a:p>
        </p:txBody>
      </p:sp>
      <p:sp>
        <p:nvSpPr>
          <p:cNvPr id="79875" name="Rectangle 2"/>
          <p:cNvSpPr>
            <a:spLocks noGrp="1" noRot="1" noChangeAspect="1" noChangeArrowheads="1" noTextEdit="1"/>
          </p:cNvSpPr>
          <p:nvPr>
            <p:ph type="sldImg"/>
          </p:nvPr>
        </p:nvSpPr>
        <p:spPr>
          <a:xfrm>
            <a:off x="993775" y="768350"/>
            <a:ext cx="5114925" cy="3836988"/>
          </a:xfrm>
          <a:ln/>
        </p:spPr>
      </p:sp>
      <p:sp>
        <p:nvSpPr>
          <p:cNvPr id="798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73827" lvl="1" indent="0" eaLnBrk="1" hangingPunct="1">
              <a:buFontTx/>
              <a:buChar char="•"/>
            </a:pPr>
            <a:endParaRPr lang="en-US" altLang="en-US" dirty="0"/>
          </a:p>
        </p:txBody>
      </p:sp>
    </p:spTree>
    <p:extLst>
      <p:ext uri="{BB962C8B-B14F-4D97-AF65-F5344CB8AC3E}">
        <p14:creationId xmlns:p14="http://schemas.microsoft.com/office/powerpoint/2010/main" val="3312224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69968" indent="-296141">
              <a:defRPr>
                <a:solidFill>
                  <a:schemeClr val="tx1"/>
                </a:solidFill>
                <a:latin typeface="Arial" charset="0"/>
              </a:defRPr>
            </a:lvl2pPr>
            <a:lvl3pPr marL="1184566" indent="-236913">
              <a:defRPr>
                <a:solidFill>
                  <a:schemeClr val="tx1"/>
                </a:solidFill>
                <a:latin typeface="Arial" charset="0"/>
              </a:defRPr>
            </a:lvl3pPr>
            <a:lvl4pPr marL="1658391" indent="-236913">
              <a:defRPr>
                <a:solidFill>
                  <a:schemeClr val="tx1"/>
                </a:solidFill>
                <a:latin typeface="Arial" charset="0"/>
              </a:defRPr>
            </a:lvl4pPr>
            <a:lvl5pPr marL="2132219" indent="-236913">
              <a:defRPr>
                <a:solidFill>
                  <a:schemeClr val="tx1"/>
                </a:solidFill>
                <a:latin typeface="Arial" charset="0"/>
              </a:defRPr>
            </a:lvl5pPr>
            <a:lvl6pPr marL="2606044" indent="-236913" eaLnBrk="0" fontAlgn="base" hangingPunct="0">
              <a:spcBef>
                <a:spcPct val="0"/>
              </a:spcBef>
              <a:spcAft>
                <a:spcPct val="0"/>
              </a:spcAft>
              <a:defRPr>
                <a:solidFill>
                  <a:schemeClr val="tx1"/>
                </a:solidFill>
                <a:latin typeface="Arial" charset="0"/>
              </a:defRPr>
            </a:lvl6pPr>
            <a:lvl7pPr marL="3079872" indent="-236913" eaLnBrk="0" fontAlgn="base" hangingPunct="0">
              <a:spcBef>
                <a:spcPct val="0"/>
              </a:spcBef>
              <a:spcAft>
                <a:spcPct val="0"/>
              </a:spcAft>
              <a:defRPr>
                <a:solidFill>
                  <a:schemeClr val="tx1"/>
                </a:solidFill>
                <a:latin typeface="Arial" charset="0"/>
              </a:defRPr>
            </a:lvl7pPr>
            <a:lvl8pPr marL="3553698" indent="-236913" eaLnBrk="0" fontAlgn="base" hangingPunct="0">
              <a:spcBef>
                <a:spcPct val="0"/>
              </a:spcBef>
              <a:spcAft>
                <a:spcPct val="0"/>
              </a:spcAft>
              <a:defRPr>
                <a:solidFill>
                  <a:schemeClr val="tx1"/>
                </a:solidFill>
                <a:latin typeface="Arial" charset="0"/>
              </a:defRPr>
            </a:lvl8pPr>
            <a:lvl9pPr marL="4027524" indent="-236913" eaLnBrk="0" fontAlgn="base" hangingPunct="0">
              <a:spcBef>
                <a:spcPct val="0"/>
              </a:spcBef>
              <a:spcAft>
                <a:spcPct val="0"/>
              </a:spcAft>
              <a:defRPr>
                <a:solidFill>
                  <a:schemeClr val="tx1"/>
                </a:solidFill>
                <a:latin typeface="Arial" charset="0"/>
              </a:defRPr>
            </a:lvl9pPr>
          </a:lstStyle>
          <a:p>
            <a:pPr eaLnBrk="0" hangingPunct="0"/>
            <a:fld id="{D8C8AAA8-E110-4CFD-B9AC-605E013FB902}" type="slidenum">
              <a:rPr lang="en-US" altLang="zh-TW" smtClean="0">
                <a:solidFill>
                  <a:srgbClr val="000000"/>
                </a:solidFill>
                <a:latin typeface="Times New Roman" pitchFamily="18" charset="0"/>
                <a:sym typeface="Arial" charset="0"/>
              </a:rPr>
              <a:pPr eaLnBrk="0" hangingPunct="0"/>
              <a:t>2</a:t>
            </a:fld>
            <a:endParaRPr lang="en-US" altLang="zh-TW" dirty="0">
              <a:solidFill>
                <a:srgbClr val="000000"/>
              </a:solidFill>
              <a:latin typeface="Times New Roman" pitchFamily="18" charset="0"/>
              <a:sym typeface="Arial" charset="0"/>
            </a:endParaRPr>
          </a:p>
        </p:txBody>
      </p:sp>
      <p:sp>
        <p:nvSpPr>
          <p:cNvPr id="79875" name="Rectangle 2"/>
          <p:cNvSpPr>
            <a:spLocks noGrp="1" noRot="1" noChangeAspect="1" noChangeArrowheads="1" noTextEdit="1"/>
          </p:cNvSpPr>
          <p:nvPr>
            <p:ph type="sldImg"/>
          </p:nvPr>
        </p:nvSpPr>
        <p:spPr>
          <a:xfrm>
            <a:off x="993775" y="768350"/>
            <a:ext cx="5114925" cy="3836988"/>
          </a:xfrm>
          <a:ln/>
        </p:spPr>
      </p:sp>
      <p:sp>
        <p:nvSpPr>
          <p:cNvPr id="798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73827" lvl="1" indent="0" eaLnBrk="1" hangingPunct="1">
              <a:buFontTx/>
              <a:buChar char="•"/>
            </a:pPr>
            <a:endParaRPr lang="en-US" altLang="en-US" dirty="0"/>
          </a:p>
        </p:txBody>
      </p:sp>
    </p:spTree>
    <p:extLst>
      <p:ext uri="{BB962C8B-B14F-4D97-AF65-F5344CB8AC3E}">
        <p14:creationId xmlns:p14="http://schemas.microsoft.com/office/powerpoint/2010/main" val="972739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69968" indent="-296141">
              <a:defRPr>
                <a:solidFill>
                  <a:schemeClr val="tx1"/>
                </a:solidFill>
                <a:latin typeface="Arial" charset="0"/>
              </a:defRPr>
            </a:lvl2pPr>
            <a:lvl3pPr marL="1184566" indent="-236913">
              <a:defRPr>
                <a:solidFill>
                  <a:schemeClr val="tx1"/>
                </a:solidFill>
                <a:latin typeface="Arial" charset="0"/>
              </a:defRPr>
            </a:lvl3pPr>
            <a:lvl4pPr marL="1658391" indent="-236913">
              <a:defRPr>
                <a:solidFill>
                  <a:schemeClr val="tx1"/>
                </a:solidFill>
                <a:latin typeface="Arial" charset="0"/>
              </a:defRPr>
            </a:lvl4pPr>
            <a:lvl5pPr marL="2132219" indent="-236913">
              <a:defRPr>
                <a:solidFill>
                  <a:schemeClr val="tx1"/>
                </a:solidFill>
                <a:latin typeface="Arial" charset="0"/>
              </a:defRPr>
            </a:lvl5pPr>
            <a:lvl6pPr marL="2606044" indent="-236913" eaLnBrk="0" fontAlgn="base" hangingPunct="0">
              <a:spcBef>
                <a:spcPct val="0"/>
              </a:spcBef>
              <a:spcAft>
                <a:spcPct val="0"/>
              </a:spcAft>
              <a:defRPr>
                <a:solidFill>
                  <a:schemeClr val="tx1"/>
                </a:solidFill>
                <a:latin typeface="Arial" charset="0"/>
              </a:defRPr>
            </a:lvl6pPr>
            <a:lvl7pPr marL="3079872" indent="-236913" eaLnBrk="0" fontAlgn="base" hangingPunct="0">
              <a:spcBef>
                <a:spcPct val="0"/>
              </a:spcBef>
              <a:spcAft>
                <a:spcPct val="0"/>
              </a:spcAft>
              <a:defRPr>
                <a:solidFill>
                  <a:schemeClr val="tx1"/>
                </a:solidFill>
                <a:latin typeface="Arial" charset="0"/>
              </a:defRPr>
            </a:lvl7pPr>
            <a:lvl8pPr marL="3553698" indent="-236913" eaLnBrk="0" fontAlgn="base" hangingPunct="0">
              <a:spcBef>
                <a:spcPct val="0"/>
              </a:spcBef>
              <a:spcAft>
                <a:spcPct val="0"/>
              </a:spcAft>
              <a:defRPr>
                <a:solidFill>
                  <a:schemeClr val="tx1"/>
                </a:solidFill>
                <a:latin typeface="Arial" charset="0"/>
              </a:defRPr>
            </a:lvl8pPr>
            <a:lvl9pPr marL="4027524" indent="-236913" eaLnBrk="0" fontAlgn="base" hangingPunct="0">
              <a:spcBef>
                <a:spcPct val="0"/>
              </a:spcBef>
              <a:spcAft>
                <a:spcPct val="0"/>
              </a:spcAft>
              <a:defRPr>
                <a:solidFill>
                  <a:schemeClr val="tx1"/>
                </a:solidFill>
                <a:latin typeface="Arial" charset="0"/>
              </a:defRPr>
            </a:lvl9pPr>
          </a:lstStyle>
          <a:p>
            <a:pPr eaLnBrk="0" hangingPunct="0"/>
            <a:fld id="{D6164B72-FAF0-4304-8AF1-E65C682C5986}" type="slidenum">
              <a:rPr lang="en-US" altLang="zh-TW" smtClean="0">
                <a:solidFill>
                  <a:srgbClr val="000000"/>
                </a:solidFill>
                <a:latin typeface="Times New Roman" pitchFamily="18" charset="0"/>
                <a:sym typeface="Arial" charset="0"/>
              </a:rPr>
              <a:pPr eaLnBrk="0" hangingPunct="0"/>
              <a:t>3</a:t>
            </a:fld>
            <a:endParaRPr lang="en-US" altLang="zh-TW" dirty="0">
              <a:solidFill>
                <a:srgbClr val="000000"/>
              </a:solidFill>
              <a:latin typeface="Times New Roman" pitchFamily="18" charset="0"/>
              <a:sym typeface="Arial" charset="0"/>
            </a:endParaRPr>
          </a:p>
        </p:txBody>
      </p:sp>
      <p:sp>
        <p:nvSpPr>
          <p:cNvPr id="80899" name="Rectangle 2"/>
          <p:cNvSpPr>
            <a:spLocks noGrp="1" noRot="1" noChangeAspect="1" noChangeArrowheads="1" noTextEdit="1"/>
          </p:cNvSpPr>
          <p:nvPr>
            <p:ph type="sldImg"/>
          </p:nvPr>
        </p:nvSpPr>
        <p:spPr>
          <a:xfrm>
            <a:off x="993775" y="768350"/>
            <a:ext cx="5114925" cy="3836988"/>
          </a:xfrm>
          <a:ln/>
        </p:spPr>
      </p:sp>
      <p:sp>
        <p:nvSpPr>
          <p:cNvPr id="809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73827" lvl="1" indent="0" eaLnBrk="1" hangingPunct="1">
              <a:buFontTx/>
              <a:buChar char="•"/>
            </a:pPr>
            <a:endParaRPr lang="en-US" altLang="en-US" dirty="0"/>
          </a:p>
        </p:txBody>
      </p:sp>
    </p:spTree>
    <p:extLst>
      <p:ext uri="{BB962C8B-B14F-4D97-AF65-F5344CB8AC3E}">
        <p14:creationId xmlns:p14="http://schemas.microsoft.com/office/powerpoint/2010/main" val="2488257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69968" indent="-296141">
              <a:defRPr>
                <a:solidFill>
                  <a:schemeClr val="tx1"/>
                </a:solidFill>
                <a:latin typeface="Arial" charset="0"/>
              </a:defRPr>
            </a:lvl2pPr>
            <a:lvl3pPr marL="1184566" indent="-236913">
              <a:defRPr>
                <a:solidFill>
                  <a:schemeClr val="tx1"/>
                </a:solidFill>
                <a:latin typeface="Arial" charset="0"/>
              </a:defRPr>
            </a:lvl3pPr>
            <a:lvl4pPr marL="1658391" indent="-236913">
              <a:defRPr>
                <a:solidFill>
                  <a:schemeClr val="tx1"/>
                </a:solidFill>
                <a:latin typeface="Arial" charset="0"/>
              </a:defRPr>
            </a:lvl4pPr>
            <a:lvl5pPr marL="2132219" indent="-236913">
              <a:defRPr>
                <a:solidFill>
                  <a:schemeClr val="tx1"/>
                </a:solidFill>
                <a:latin typeface="Arial" charset="0"/>
              </a:defRPr>
            </a:lvl5pPr>
            <a:lvl6pPr marL="2606044" indent="-236913" eaLnBrk="0" fontAlgn="base" hangingPunct="0">
              <a:spcBef>
                <a:spcPct val="0"/>
              </a:spcBef>
              <a:spcAft>
                <a:spcPct val="0"/>
              </a:spcAft>
              <a:defRPr>
                <a:solidFill>
                  <a:schemeClr val="tx1"/>
                </a:solidFill>
                <a:latin typeface="Arial" charset="0"/>
              </a:defRPr>
            </a:lvl6pPr>
            <a:lvl7pPr marL="3079872" indent="-236913" eaLnBrk="0" fontAlgn="base" hangingPunct="0">
              <a:spcBef>
                <a:spcPct val="0"/>
              </a:spcBef>
              <a:spcAft>
                <a:spcPct val="0"/>
              </a:spcAft>
              <a:defRPr>
                <a:solidFill>
                  <a:schemeClr val="tx1"/>
                </a:solidFill>
                <a:latin typeface="Arial" charset="0"/>
              </a:defRPr>
            </a:lvl7pPr>
            <a:lvl8pPr marL="3553698" indent="-236913" eaLnBrk="0" fontAlgn="base" hangingPunct="0">
              <a:spcBef>
                <a:spcPct val="0"/>
              </a:spcBef>
              <a:spcAft>
                <a:spcPct val="0"/>
              </a:spcAft>
              <a:defRPr>
                <a:solidFill>
                  <a:schemeClr val="tx1"/>
                </a:solidFill>
                <a:latin typeface="Arial" charset="0"/>
              </a:defRPr>
            </a:lvl8pPr>
            <a:lvl9pPr marL="4027524" indent="-236913" eaLnBrk="0" fontAlgn="base" hangingPunct="0">
              <a:spcBef>
                <a:spcPct val="0"/>
              </a:spcBef>
              <a:spcAft>
                <a:spcPct val="0"/>
              </a:spcAft>
              <a:defRPr>
                <a:solidFill>
                  <a:schemeClr val="tx1"/>
                </a:solidFill>
                <a:latin typeface="Arial" charset="0"/>
              </a:defRPr>
            </a:lvl9pPr>
          </a:lstStyle>
          <a:p>
            <a:pPr eaLnBrk="0" hangingPunct="0"/>
            <a:fld id="{D6164B72-FAF0-4304-8AF1-E65C682C5986}" type="slidenum">
              <a:rPr lang="en-US" altLang="zh-TW" smtClean="0">
                <a:solidFill>
                  <a:srgbClr val="000000"/>
                </a:solidFill>
                <a:latin typeface="Times New Roman" pitchFamily="18" charset="0"/>
                <a:sym typeface="Arial" charset="0"/>
              </a:rPr>
              <a:pPr eaLnBrk="0" hangingPunct="0"/>
              <a:t>4</a:t>
            </a:fld>
            <a:endParaRPr lang="en-US" altLang="zh-TW" dirty="0">
              <a:solidFill>
                <a:srgbClr val="000000"/>
              </a:solidFill>
              <a:latin typeface="Times New Roman" pitchFamily="18" charset="0"/>
              <a:sym typeface="Arial" charset="0"/>
            </a:endParaRPr>
          </a:p>
        </p:txBody>
      </p:sp>
      <p:sp>
        <p:nvSpPr>
          <p:cNvPr id="80899" name="Rectangle 2"/>
          <p:cNvSpPr>
            <a:spLocks noGrp="1" noRot="1" noChangeAspect="1" noChangeArrowheads="1" noTextEdit="1"/>
          </p:cNvSpPr>
          <p:nvPr>
            <p:ph type="sldImg"/>
          </p:nvPr>
        </p:nvSpPr>
        <p:spPr>
          <a:xfrm>
            <a:off x="993775" y="768350"/>
            <a:ext cx="5114925" cy="3836988"/>
          </a:xfrm>
          <a:ln/>
        </p:spPr>
      </p:sp>
      <p:sp>
        <p:nvSpPr>
          <p:cNvPr id="809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73827" lvl="1" indent="0" eaLnBrk="1" hangingPunct="1">
              <a:buFontTx/>
              <a:buChar char="•"/>
            </a:pPr>
            <a:endParaRPr lang="en-US" altLang="en-US" dirty="0"/>
          </a:p>
        </p:txBody>
      </p:sp>
    </p:spTree>
    <p:extLst>
      <p:ext uri="{BB962C8B-B14F-4D97-AF65-F5344CB8AC3E}">
        <p14:creationId xmlns:p14="http://schemas.microsoft.com/office/powerpoint/2010/main" val="3813870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69968" indent="-296141">
              <a:defRPr>
                <a:solidFill>
                  <a:schemeClr val="tx1"/>
                </a:solidFill>
                <a:latin typeface="Arial" charset="0"/>
              </a:defRPr>
            </a:lvl2pPr>
            <a:lvl3pPr marL="1184566" indent="-236913">
              <a:defRPr>
                <a:solidFill>
                  <a:schemeClr val="tx1"/>
                </a:solidFill>
                <a:latin typeface="Arial" charset="0"/>
              </a:defRPr>
            </a:lvl3pPr>
            <a:lvl4pPr marL="1658391" indent="-236913">
              <a:defRPr>
                <a:solidFill>
                  <a:schemeClr val="tx1"/>
                </a:solidFill>
                <a:latin typeface="Arial" charset="0"/>
              </a:defRPr>
            </a:lvl4pPr>
            <a:lvl5pPr marL="2132219" indent="-236913">
              <a:defRPr>
                <a:solidFill>
                  <a:schemeClr val="tx1"/>
                </a:solidFill>
                <a:latin typeface="Arial" charset="0"/>
              </a:defRPr>
            </a:lvl5pPr>
            <a:lvl6pPr marL="2606044" indent="-236913" eaLnBrk="0" fontAlgn="base" hangingPunct="0">
              <a:spcBef>
                <a:spcPct val="0"/>
              </a:spcBef>
              <a:spcAft>
                <a:spcPct val="0"/>
              </a:spcAft>
              <a:defRPr>
                <a:solidFill>
                  <a:schemeClr val="tx1"/>
                </a:solidFill>
                <a:latin typeface="Arial" charset="0"/>
              </a:defRPr>
            </a:lvl6pPr>
            <a:lvl7pPr marL="3079872" indent="-236913" eaLnBrk="0" fontAlgn="base" hangingPunct="0">
              <a:spcBef>
                <a:spcPct val="0"/>
              </a:spcBef>
              <a:spcAft>
                <a:spcPct val="0"/>
              </a:spcAft>
              <a:defRPr>
                <a:solidFill>
                  <a:schemeClr val="tx1"/>
                </a:solidFill>
                <a:latin typeface="Arial" charset="0"/>
              </a:defRPr>
            </a:lvl7pPr>
            <a:lvl8pPr marL="3553698" indent="-236913" eaLnBrk="0" fontAlgn="base" hangingPunct="0">
              <a:spcBef>
                <a:spcPct val="0"/>
              </a:spcBef>
              <a:spcAft>
                <a:spcPct val="0"/>
              </a:spcAft>
              <a:defRPr>
                <a:solidFill>
                  <a:schemeClr val="tx1"/>
                </a:solidFill>
                <a:latin typeface="Arial" charset="0"/>
              </a:defRPr>
            </a:lvl8pPr>
            <a:lvl9pPr marL="4027524" indent="-236913" eaLnBrk="0" fontAlgn="base" hangingPunct="0">
              <a:spcBef>
                <a:spcPct val="0"/>
              </a:spcBef>
              <a:spcAft>
                <a:spcPct val="0"/>
              </a:spcAft>
              <a:defRPr>
                <a:solidFill>
                  <a:schemeClr val="tx1"/>
                </a:solidFill>
                <a:latin typeface="Arial" charset="0"/>
              </a:defRPr>
            </a:lvl9pPr>
          </a:lstStyle>
          <a:p>
            <a:pPr eaLnBrk="0" hangingPunct="0"/>
            <a:fld id="{D6164B72-FAF0-4304-8AF1-E65C682C5986}" type="slidenum">
              <a:rPr lang="en-US" altLang="zh-TW" smtClean="0">
                <a:solidFill>
                  <a:srgbClr val="000000"/>
                </a:solidFill>
                <a:latin typeface="Times New Roman" pitchFamily="18" charset="0"/>
                <a:sym typeface="Arial" charset="0"/>
              </a:rPr>
              <a:pPr eaLnBrk="0" hangingPunct="0"/>
              <a:t>5</a:t>
            </a:fld>
            <a:endParaRPr lang="en-US" altLang="zh-TW" dirty="0">
              <a:solidFill>
                <a:srgbClr val="000000"/>
              </a:solidFill>
              <a:latin typeface="Times New Roman" pitchFamily="18" charset="0"/>
              <a:sym typeface="Arial" charset="0"/>
            </a:endParaRPr>
          </a:p>
        </p:txBody>
      </p:sp>
      <p:sp>
        <p:nvSpPr>
          <p:cNvPr id="80899" name="Rectangle 2"/>
          <p:cNvSpPr>
            <a:spLocks noGrp="1" noRot="1" noChangeAspect="1" noChangeArrowheads="1" noTextEdit="1"/>
          </p:cNvSpPr>
          <p:nvPr>
            <p:ph type="sldImg"/>
          </p:nvPr>
        </p:nvSpPr>
        <p:spPr>
          <a:xfrm>
            <a:off x="993775" y="768350"/>
            <a:ext cx="5114925" cy="3836988"/>
          </a:xfrm>
          <a:ln/>
        </p:spPr>
      </p:sp>
      <p:sp>
        <p:nvSpPr>
          <p:cNvPr id="809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73827" lvl="1" indent="0" eaLnBrk="1" hangingPunct="1">
              <a:buFontTx/>
              <a:buChar char="•"/>
            </a:pPr>
            <a:endParaRPr lang="en-US" altLang="en-US" dirty="0"/>
          </a:p>
        </p:txBody>
      </p:sp>
    </p:spTree>
    <p:extLst>
      <p:ext uri="{BB962C8B-B14F-4D97-AF65-F5344CB8AC3E}">
        <p14:creationId xmlns:p14="http://schemas.microsoft.com/office/powerpoint/2010/main" val="17280942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2"/>
          <p:cNvSpPr>
            <a:spLocks noChangeShapeType="1"/>
          </p:cNvSpPr>
          <p:nvPr/>
        </p:nvSpPr>
        <p:spPr bwMode="auto">
          <a:xfrm>
            <a:off x="7315200" y="1066800"/>
            <a:ext cx="0" cy="1752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5" name="Line 5"/>
          <p:cNvSpPr>
            <a:spLocks noChangeShapeType="1"/>
          </p:cNvSpPr>
          <p:nvPr/>
        </p:nvSpPr>
        <p:spPr bwMode="auto">
          <a:xfrm>
            <a:off x="838200" y="2819400"/>
            <a:ext cx="6477000" cy="0"/>
          </a:xfrm>
          <a:prstGeom prst="line">
            <a:avLst/>
          </a:prstGeom>
          <a:noFill/>
          <a:ln w="6350">
            <a:solidFill>
              <a:srgbClr val="FF0000"/>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6" name="Line 10"/>
          <p:cNvSpPr>
            <a:spLocks noChangeShapeType="1"/>
          </p:cNvSpPr>
          <p:nvPr userDrawn="1"/>
        </p:nvSpPr>
        <p:spPr bwMode="auto">
          <a:xfrm>
            <a:off x="1476375" y="784225"/>
            <a:ext cx="6553200" cy="0"/>
          </a:xfrm>
          <a:prstGeom prst="line">
            <a:avLst/>
          </a:prstGeom>
          <a:noFill/>
          <a:ln w="3810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8" tIns="45682" rIns="91368" bIns="45682"/>
          <a:lstStyle/>
          <a:p>
            <a:endParaRPr lang="zh-TW" altLang="en-US"/>
          </a:p>
        </p:txBody>
      </p:sp>
      <p:pic>
        <p:nvPicPr>
          <p:cNvPr id="7" name="Picture 7" descr="f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2400" y="155575"/>
            <a:ext cx="1260475"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9"/>
          <p:cNvSpPr txBox="1">
            <a:spLocks noChangeArrowheads="1"/>
          </p:cNvSpPr>
          <p:nvPr userDrawn="1"/>
        </p:nvSpPr>
        <p:spPr bwMode="auto">
          <a:xfrm>
            <a:off x="993775" y="427038"/>
            <a:ext cx="2016125"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8" tIns="45682" rIns="91368" bIns="45682">
            <a:spAutoFit/>
          </a:bodyPr>
          <a:lstStyle/>
          <a:p>
            <a:pPr algn="ctr">
              <a:spcBef>
                <a:spcPct val="50000"/>
              </a:spcBef>
              <a:defRPr/>
            </a:pPr>
            <a:r>
              <a:rPr kumimoji="1" lang="zh-TW" altLang="en-US" b="1" dirty="0">
                <a:solidFill>
                  <a:srgbClr val="333399"/>
                </a:solidFill>
                <a:effectLst>
                  <a:outerShdw blurRad="38100" dist="38100" dir="2700000" algn="tl">
                    <a:srgbClr val="C0C0C0"/>
                  </a:outerShdw>
                </a:effectLst>
                <a:latin typeface="Calibri" pitchFamily="34" charset="0"/>
                <a:ea typeface="標楷體" pitchFamily="65" charset="-120"/>
              </a:rPr>
              <a:t>台塑關係企業</a:t>
            </a:r>
          </a:p>
        </p:txBody>
      </p:sp>
      <p:sp>
        <p:nvSpPr>
          <p:cNvPr id="9" name="Line 11"/>
          <p:cNvSpPr>
            <a:spLocks noChangeShapeType="1"/>
          </p:cNvSpPr>
          <p:nvPr userDrawn="1"/>
        </p:nvSpPr>
        <p:spPr bwMode="auto">
          <a:xfrm flipV="1">
            <a:off x="2987675" y="712788"/>
            <a:ext cx="5688013" cy="14287"/>
          </a:xfrm>
          <a:prstGeom prst="line">
            <a:avLst/>
          </a:prstGeom>
          <a:noFill/>
          <a:ln w="3810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8" tIns="45682" rIns="91368" bIns="45682"/>
          <a:lstStyle/>
          <a:p>
            <a:endParaRPr lang="zh-TW" altLang="en-US"/>
          </a:p>
        </p:txBody>
      </p:sp>
      <p:sp>
        <p:nvSpPr>
          <p:cNvPr id="2240515" name="Rectangle 3"/>
          <p:cNvSpPr>
            <a:spLocks noGrp="1" noChangeArrowheads="1"/>
          </p:cNvSpPr>
          <p:nvPr>
            <p:ph type="ctrTitle"/>
          </p:nvPr>
        </p:nvSpPr>
        <p:spPr>
          <a:xfrm>
            <a:off x="762000" y="457200"/>
            <a:ext cx="6389688" cy="2133600"/>
          </a:xfrm>
        </p:spPr>
        <p:txBody>
          <a:bodyPr/>
          <a:lstStyle>
            <a:lvl1pPr>
              <a:defRPr sz="2800">
                <a:latin typeface="標楷體" panose="03000509000000000000" pitchFamily="65" charset="-120"/>
              </a:defRPr>
            </a:lvl1pPr>
          </a:lstStyle>
          <a:p>
            <a:pPr lvl="0"/>
            <a:r>
              <a:rPr lang="en-US" altLang="en-US" noProof="0" dirty="0"/>
              <a:t>Click to edit Master title style</a:t>
            </a:r>
          </a:p>
        </p:txBody>
      </p:sp>
      <p:sp>
        <p:nvSpPr>
          <p:cNvPr id="2240516" name="Rectangle 4"/>
          <p:cNvSpPr>
            <a:spLocks noGrp="1" noChangeArrowheads="1"/>
          </p:cNvSpPr>
          <p:nvPr>
            <p:ph type="subTitle" idx="1"/>
          </p:nvPr>
        </p:nvSpPr>
        <p:spPr>
          <a:xfrm>
            <a:off x="849313" y="3049588"/>
            <a:ext cx="6248400" cy="2362200"/>
          </a:xfrm>
        </p:spPr>
        <p:txBody>
          <a:bodyPr/>
          <a:lstStyle>
            <a:lvl1pPr algn="r">
              <a:defRPr sz="2000">
                <a:latin typeface="標楷體" panose="03000509000000000000" pitchFamily="65" charset="-120"/>
              </a:defRPr>
            </a:lvl1pPr>
          </a:lstStyle>
          <a:p>
            <a:pPr lvl="0"/>
            <a:r>
              <a:rPr lang="en-US" altLang="en-US" noProof="0" dirty="0"/>
              <a:t>Click to edit Master subtitle style</a:t>
            </a:r>
          </a:p>
        </p:txBody>
      </p:sp>
    </p:spTree>
    <p:extLst>
      <p:ext uri="{BB962C8B-B14F-4D97-AF65-F5344CB8AC3E}">
        <p14:creationId xmlns:p14="http://schemas.microsoft.com/office/powerpoint/2010/main" val="902941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4" name="Line 5"/>
          <p:cNvSpPr>
            <a:spLocks noChangeShapeType="1"/>
          </p:cNvSpPr>
          <p:nvPr/>
        </p:nvSpPr>
        <p:spPr bwMode="auto">
          <a:xfrm>
            <a:off x="381000" y="842963"/>
            <a:ext cx="861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5" name="Text Box 7"/>
          <p:cNvSpPr txBox="1">
            <a:spLocks noChangeArrowheads="1"/>
          </p:cNvSpPr>
          <p:nvPr/>
        </p:nvSpPr>
        <p:spPr bwMode="auto">
          <a:xfrm>
            <a:off x="4495800" y="0"/>
            <a:ext cx="4464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buSzPct val="100000"/>
              <a:defRPr/>
            </a:pPr>
            <a:r>
              <a:rPr lang="zh-TW" altLang="en-US" sz="1600" b="1" dirty="0">
                <a:solidFill>
                  <a:srgbClr val="000000"/>
                </a:solidFill>
                <a:latin typeface="標楷體" panose="03000509000000000000" pitchFamily="65" charset="-120"/>
                <a:ea typeface="新細明體" charset="-120"/>
                <a:sym typeface="Arial" charset="0"/>
              </a:rPr>
              <a:t>泵的名詞及定義簡介</a:t>
            </a:r>
          </a:p>
        </p:txBody>
      </p:sp>
      <p:sp>
        <p:nvSpPr>
          <p:cNvPr id="6" name="Rectangle 8"/>
          <p:cNvSpPr>
            <a:spLocks noChangeArrowheads="1"/>
          </p:cNvSpPr>
          <p:nvPr/>
        </p:nvSpPr>
        <p:spPr bwMode="auto">
          <a:xfrm>
            <a:off x="8991600" y="0"/>
            <a:ext cx="152400" cy="6858000"/>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en-US" altLang="en-US" dirty="0">
              <a:latin typeface="標楷體" panose="03000509000000000000" pitchFamily="65" charset="-120"/>
            </a:endParaRPr>
          </a:p>
        </p:txBody>
      </p:sp>
      <p:sp>
        <p:nvSpPr>
          <p:cNvPr id="7" name="Line 9"/>
          <p:cNvSpPr>
            <a:spLocks noChangeShapeType="1"/>
          </p:cNvSpPr>
          <p:nvPr/>
        </p:nvSpPr>
        <p:spPr bwMode="auto">
          <a:xfrm>
            <a:off x="1981200" y="457200"/>
            <a:ext cx="68580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TW" altLang="en-US"/>
          </a:p>
        </p:txBody>
      </p:sp>
      <p:pic>
        <p:nvPicPr>
          <p:cNvPr id="8" name="Picture 10" descr="Flowserv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163" y="152400"/>
            <a:ext cx="146843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latin typeface="標楷體" panose="03000509000000000000" pitchFamily="65" charset="-12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latin typeface="標楷體" panose="03000509000000000000" pitchFamily="65" charset="-120"/>
              </a:defRPr>
            </a:lvl1pPr>
            <a:lvl2pPr>
              <a:defRPr>
                <a:latin typeface="標楷體" panose="03000509000000000000" pitchFamily="65" charset="-120"/>
              </a:defRPr>
            </a:lvl2pPr>
            <a:lvl3pPr>
              <a:defRPr>
                <a:latin typeface="標楷體" panose="03000509000000000000" pitchFamily="65" charset="-120"/>
              </a:defRPr>
            </a:lvl3pPr>
            <a:lvl4pPr>
              <a:defRPr>
                <a:latin typeface="標楷體" panose="03000509000000000000" pitchFamily="65" charset="-120"/>
              </a:defRPr>
            </a:lvl4pPr>
            <a:lvl5pPr>
              <a:defRPr>
                <a:latin typeface="標楷體" panose="03000509000000000000" pitchFamily="65" charset="-1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3"/>
          <p:cNvSpPr>
            <a:spLocks noGrp="1"/>
          </p:cNvSpPr>
          <p:nvPr>
            <p:ph type="ftr" sz="quarter" idx="10"/>
          </p:nvPr>
        </p:nvSpPr>
        <p:spPr/>
        <p:txBody>
          <a:bodyPr/>
          <a:lstStyle>
            <a:lvl1pPr>
              <a:defRPr>
                <a:latin typeface="標楷體" panose="03000509000000000000" pitchFamily="65" charset="-120"/>
              </a:defRPr>
            </a:lvl1pPr>
          </a:lstStyle>
          <a:p>
            <a:pPr>
              <a:defRPr/>
            </a:pPr>
            <a:r>
              <a:rPr lang="en-US" altLang="en-US"/>
              <a:t>© 2006, Flowserve Inc.</a:t>
            </a:r>
          </a:p>
        </p:txBody>
      </p:sp>
      <p:sp>
        <p:nvSpPr>
          <p:cNvPr id="10" name="Slide Number Placeholder 4"/>
          <p:cNvSpPr>
            <a:spLocks noGrp="1"/>
          </p:cNvSpPr>
          <p:nvPr>
            <p:ph type="sldNum" sz="quarter" idx="11"/>
          </p:nvPr>
        </p:nvSpPr>
        <p:spPr/>
        <p:txBody>
          <a:bodyPr/>
          <a:lstStyle>
            <a:lvl1pPr>
              <a:defRPr>
                <a:latin typeface="標楷體" panose="03000509000000000000" pitchFamily="65" charset="-120"/>
              </a:defRPr>
            </a:lvl1pPr>
          </a:lstStyle>
          <a:p>
            <a:pPr>
              <a:defRPr/>
            </a:pPr>
            <a:r>
              <a:rPr lang="en-US" altLang="en-US"/>
              <a:t>Flowserve Educational Services</a:t>
            </a:r>
            <a:endParaRPr lang="en-US" altLang="en-US" sz="1000" b="0"/>
          </a:p>
        </p:txBody>
      </p:sp>
    </p:spTree>
    <p:extLst>
      <p:ext uri="{BB962C8B-B14F-4D97-AF65-F5344CB8AC3E}">
        <p14:creationId xmlns:p14="http://schemas.microsoft.com/office/powerpoint/2010/main" val="188588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Line 5"/>
          <p:cNvSpPr>
            <a:spLocks noChangeShapeType="1"/>
          </p:cNvSpPr>
          <p:nvPr/>
        </p:nvSpPr>
        <p:spPr bwMode="auto">
          <a:xfrm>
            <a:off x="381000" y="842963"/>
            <a:ext cx="861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5" name="Text Box 7"/>
          <p:cNvSpPr txBox="1">
            <a:spLocks noChangeArrowheads="1"/>
          </p:cNvSpPr>
          <p:nvPr/>
        </p:nvSpPr>
        <p:spPr bwMode="auto">
          <a:xfrm>
            <a:off x="4495800" y="0"/>
            <a:ext cx="4464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buSzPct val="100000"/>
              <a:defRPr/>
            </a:pPr>
            <a:r>
              <a:rPr lang="zh-TW" altLang="en-US" sz="1600" b="1" dirty="0">
                <a:solidFill>
                  <a:srgbClr val="000000"/>
                </a:solidFill>
                <a:latin typeface="標楷體" panose="03000509000000000000" pitchFamily="65" charset="-120"/>
                <a:ea typeface="新細明體" charset="-120"/>
                <a:sym typeface="Arial" charset="0"/>
              </a:rPr>
              <a:t>泵的名詞及定義簡介</a:t>
            </a:r>
          </a:p>
        </p:txBody>
      </p:sp>
      <p:sp>
        <p:nvSpPr>
          <p:cNvPr id="6" name="Rectangle 8"/>
          <p:cNvSpPr>
            <a:spLocks noChangeArrowheads="1"/>
          </p:cNvSpPr>
          <p:nvPr/>
        </p:nvSpPr>
        <p:spPr bwMode="auto">
          <a:xfrm>
            <a:off x="8991600" y="0"/>
            <a:ext cx="152400" cy="6858000"/>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en-US" altLang="en-US" dirty="0">
              <a:latin typeface="標楷體" panose="03000509000000000000" pitchFamily="65" charset="-120"/>
            </a:endParaRPr>
          </a:p>
        </p:txBody>
      </p:sp>
      <p:sp>
        <p:nvSpPr>
          <p:cNvPr id="7" name="Line 9"/>
          <p:cNvSpPr>
            <a:spLocks noChangeShapeType="1"/>
          </p:cNvSpPr>
          <p:nvPr/>
        </p:nvSpPr>
        <p:spPr bwMode="auto">
          <a:xfrm>
            <a:off x="1981200" y="457200"/>
            <a:ext cx="68580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TW" altLang="en-US"/>
          </a:p>
        </p:txBody>
      </p:sp>
      <p:pic>
        <p:nvPicPr>
          <p:cNvPr id="8" name="Picture 10" descr="Flowserv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163" y="152400"/>
            <a:ext cx="146843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Vertical Title 1"/>
          <p:cNvSpPr>
            <a:spLocks noGrp="1"/>
          </p:cNvSpPr>
          <p:nvPr>
            <p:ph type="title" orient="vert"/>
          </p:nvPr>
        </p:nvSpPr>
        <p:spPr>
          <a:xfrm>
            <a:off x="6610350" y="838200"/>
            <a:ext cx="2076450" cy="5292725"/>
          </a:xfrm>
        </p:spPr>
        <p:txBody>
          <a:bodyPr vert="eaVert"/>
          <a:lstStyle>
            <a:lvl1pPr>
              <a:defRPr>
                <a:latin typeface="標楷體" panose="03000509000000000000" pitchFamily="65" charset="-120"/>
              </a:defRPr>
            </a:lvl1pPr>
          </a:lstStyle>
          <a:p>
            <a:r>
              <a:rPr lang="en-US" dirty="0"/>
              <a:t>Click to edit Master title style</a:t>
            </a:r>
          </a:p>
        </p:txBody>
      </p:sp>
      <p:sp>
        <p:nvSpPr>
          <p:cNvPr id="3" name="Vertical Text Placeholder 2"/>
          <p:cNvSpPr>
            <a:spLocks noGrp="1"/>
          </p:cNvSpPr>
          <p:nvPr>
            <p:ph type="body" orient="vert" idx="1"/>
          </p:nvPr>
        </p:nvSpPr>
        <p:spPr>
          <a:xfrm>
            <a:off x="381000" y="838200"/>
            <a:ext cx="6076950" cy="5292725"/>
          </a:xfrm>
        </p:spPr>
        <p:txBody>
          <a:bodyPr vert="eaVert"/>
          <a:lstStyle>
            <a:lvl1pPr>
              <a:defRPr>
                <a:latin typeface="標楷體" panose="03000509000000000000" pitchFamily="65" charset="-120"/>
              </a:defRPr>
            </a:lvl1pPr>
            <a:lvl2pPr>
              <a:defRPr>
                <a:latin typeface="標楷體" panose="03000509000000000000" pitchFamily="65" charset="-120"/>
              </a:defRPr>
            </a:lvl2pPr>
            <a:lvl3pPr>
              <a:defRPr>
                <a:latin typeface="標楷體" panose="03000509000000000000" pitchFamily="65" charset="-120"/>
              </a:defRPr>
            </a:lvl3pPr>
            <a:lvl4pPr>
              <a:defRPr>
                <a:latin typeface="標楷體" panose="03000509000000000000" pitchFamily="65" charset="-120"/>
              </a:defRPr>
            </a:lvl4pPr>
            <a:lvl5pPr>
              <a:defRPr>
                <a:latin typeface="標楷體" panose="03000509000000000000" pitchFamily="65" charset="-1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3"/>
          <p:cNvSpPr>
            <a:spLocks noGrp="1"/>
          </p:cNvSpPr>
          <p:nvPr>
            <p:ph type="ftr" sz="quarter" idx="10"/>
          </p:nvPr>
        </p:nvSpPr>
        <p:spPr/>
        <p:txBody>
          <a:bodyPr/>
          <a:lstStyle>
            <a:lvl1pPr>
              <a:defRPr>
                <a:latin typeface="標楷體" panose="03000509000000000000" pitchFamily="65" charset="-120"/>
              </a:defRPr>
            </a:lvl1pPr>
          </a:lstStyle>
          <a:p>
            <a:pPr>
              <a:defRPr/>
            </a:pPr>
            <a:r>
              <a:rPr lang="en-US" altLang="en-US"/>
              <a:t>© 2006, Flowserve Inc.</a:t>
            </a:r>
          </a:p>
        </p:txBody>
      </p:sp>
      <p:sp>
        <p:nvSpPr>
          <p:cNvPr id="10" name="Slide Number Placeholder 4"/>
          <p:cNvSpPr>
            <a:spLocks noGrp="1"/>
          </p:cNvSpPr>
          <p:nvPr>
            <p:ph type="sldNum" sz="quarter" idx="11"/>
          </p:nvPr>
        </p:nvSpPr>
        <p:spPr/>
        <p:txBody>
          <a:bodyPr/>
          <a:lstStyle>
            <a:lvl1pPr>
              <a:defRPr>
                <a:latin typeface="標楷體" panose="03000509000000000000" pitchFamily="65" charset="-120"/>
              </a:defRPr>
            </a:lvl1pPr>
          </a:lstStyle>
          <a:p>
            <a:pPr>
              <a:defRPr/>
            </a:pPr>
            <a:r>
              <a:rPr lang="en-US" altLang="en-US"/>
              <a:t>Flowserve Educational Services</a:t>
            </a:r>
            <a:endParaRPr lang="en-US" altLang="en-US" sz="1000" b="0"/>
          </a:p>
        </p:txBody>
      </p:sp>
    </p:spTree>
    <p:extLst>
      <p:ext uri="{BB962C8B-B14F-4D97-AF65-F5344CB8AC3E}">
        <p14:creationId xmlns:p14="http://schemas.microsoft.com/office/powerpoint/2010/main" val="3354893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5" name="Line 5"/>
          <p:cNvSpPr>
            <a:spLocks noChangeShapeType="1"/>
          </p:cNvSpPr>
          <p:nvPr/>
        </p:nvSpPr>
        <p:spPr bwMode="auto">
          <a:xfrm>
            <a:off x="381000" y="842963"/>
            <a:ext cx="861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6" name="Text Box 7"/>
          <p:cNvSpPr txBox="1">
            <a:spLocks noChangeArrowheads="1"/>
          </p:cNvSpPr>
          <p:nvPr/>
        </p:nvSpPr>
        <p:spPr bwMode="auto">
          <a:xfrm>
            <a:off x="4495800" y="0"/>
            <a:ext cx="4464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buSzPct val="100000"/>
              <a:defRPr/>
            </a:pPr>
            <a:r>
              <a:rPr lang="zh-TW" altLang="en-US" sz="1600" b="1" dirty="0">
                <a:solidFill>
                  <a:srgbClr val="000000"/>
                </a:solidFill>
                <a:latin typeface="標楷體" panose="03000509000000000000" pitchFamily="65" charset="-120"/>
                <a:ea typeface="新細明體" charset="-120"/>
                <a:sym typeface="Arial" charset="0"/>
              </a:rPr>
              <a:t>泵的名詞及定義簡介</a:t>
            </a:r>
          </a:p>
        </p:txBody>
      </p:sp>
      <p:sp>
        <p:nvSpPr>
          <p:cNvPr id="7" name="Rectangle 8"/>
          <p:cNvSpPr>
            <a:spLocks noChangeArrowheads="1"/>
          </p:cNvSpPr>
          <p:nvPr/>
        </p:nvSpPr>
        <p:spPr bwMode="auto">
          <a:xfrm>
            <a:off x="8991600" y="0"/>
            <a:ext cx="152400" cy="6858000"/>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en-US" altLang="en-US" dirty="0">
              <a:latin typeface="標楷體" panose="03000509000000000000" pitchFamily="65" charset="-120"/>
            </a:endParaRPr>
          </a:p>
        </p:txBody>
      </p:sp>
      <p:sp>
        <p:nvSpPr>
          <p:cNvPr id="8" name="Line 10"/>
          <p:cNvSpPr>
            <a:spLocks noChangeShapeType="1"/>
          </p:cNvSpPr>
          <p:nvPr userDrawn="1"/>
        </p:nvSpPr>
        <p:spPr bwMode="auto">
          <a:xfrm>
            <a:off x="1476375" y="784225"/>
            <a:ext cx="6553200" cy="0"/>
          </a:xfrm>
          <a:prstGeom prst="line">
            <a:avLst/>
          </a:prstGeom>
          <a:noFill/>
          <a:ln w="3810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8" tIns="45682" rIns="91368" bIns="45682"/>
          <a:lstStyle/>
          <a:p>
            <a:endParaRPr lang="zh-TW" altLang="en-US"/>
          </a:p>
        </p:txBody>
      </p:sp>
      <p:pic>
        <p:nvPicPr>
          <p:cNvPr id="9" name="Picture 7" descr="f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2400" y="155575"/>
            <a:ext cx="1260475"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9"/>
          <p:cNvSpPr txBox="1">
            <a:spLocks noChangeArrowheads="1"/>
          </p:cNvSpPr>
          <p:nvPr userDrawn="1"/>
        </p:nvSpPr>
        <p:spPr bwMode="auto">
          <a:xfrm>
            <a:off x="993775" y="427038"/>
            <a:ext cx="2016125"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8" tIns="45682" rIns="91368" bIns="45682">
            <a:spAutoFit/>
          </a:bodyPr>
          <a:lstStyle/>
          <a:p>
            <a:pPr algn="ctr">
              <a:spcBef>
                <a:spcPct val="50000"/>
              </a:spcBef>
              <a:defRPr/>
            </a:pPr>
            <a:r>
              <a:rPr kumimoji="1" lang="zh-TW" altLang="en-US" b="1" dirty="0">
                <a:solidFill>
                  <a:srgbClr val="333399"/>
                </a:solidFill>
                <a:effectLst>
                  <a:outerShdw blurRad="38100" dist="38100" dir="2700000" algn="tl">
                    <a:srgbClr val="C0C0C0"/>
                  </a:outerShdw>
                </a:effectLst>
                <a:latin typeface="Calibri" pitchFamily="34" charset="0"/>
                <a:ea typeface="標楷體" pitchFamily="65" charset="-120"/>
              </a:rPr>
              <a:t>台塑關係企業</a:t>
            </a:r>
          </a:p>
        </p:txBody>
      </p:sp>
      <p:sp>
        <p:nvSpPr>
          <p:cNvPr id="11" name="Line 11"/>
          <p:cNvSpPr>
            <a:spLocks noChangeShapeType="1"/>
          </p:cNvSpPr>
          <p:nvPr userDrawn="1"/>
        </p:nvSpPr>
        <p:spPr bwMode="auto">
          <a:xfrm flipV="1">
            <a:off x="2987675" y="712788"/>
            <a:ext cx="5688013" cy="14287"/>
          </a:xfrm>
          <a:prstGeom prst="line">
            <a:avLst/>
          </a:prstGeom>
          <a:noFill/>
          <a:ln w="3810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8" tIns="45682" rIns="91368" bIns="45682"/>
          <a:lstStyle/>
          <a:p>
            <a:endParaRPr lang="zh-TW" altLang="en-US"/>
          </a:p>
        </p:txBody>
      </p:sp>
      <p:sp>
        <p:nvSpPr>
          <p:cNvPr id="2" name="Title 1"/>
          <p:cNvSpPr>
            <a:spLocks noGrp="1"/>
          </p:cNvSpPr>
          <p:nvPr>
            <p:ph type="title"/>
          </p:nvPr>
        </p:nvSpPr>
        <p:spPr>
          <a:xfrm>
            <a:off x="381000" y="838200"/>
            <a:ext cx="3352800" cy="350838"/>
          </a:xfrm>
        </p:spPr>
        <p:txBody>
          <a:bodyPr/>
          <a:lstStyle>
            <a:lvl1pPr>
              <a:defRPr>
                <a:latin typeface="標楷體" panose="03000509000000000000" pitchFamily="65" charset="-120"/>
              </a:defRPr>
            </a:lvl1pPr>
          </a:lstStyle>
          <a:p>
            <a:r>
              <a:rPr lang="en-US" dirty="0"/>
              <a:t>Click to edit Master title style</a:t>
            </a:r>
          </a:p>
        </p:txBody>
      </p:sp>
      <p:sp>
        <p:nvSpPr>
          <p:cNvPr id="3" name="Text Placeholder 2"/>
          <p:cNvSpPr>
            <a:spLocks noGrp="1"/>
          </p:cNvSpPr>
          <p:nvPr>
            <p:ph type="body" sz="half" idx="1"/>
          </p:nvPr>
        </p:nvSpPr>
        <p:spPr>
          <a:xfrm>
            <a:off x="457200" y="1719263"/>
            <a:ext cx="4038600" cy="4411662"/>
          </a:xfrm>
        </p:spPr>
        <p:txBody>
          <a:bodyPr/>
          <a:lstStyle>
            <a:lvl1pPr>
              <a:defRPr>
                <a:latin typeface="標楷體" panose="03000509000000000000" pitchFamily="65" charset="-120"/>
              </a:defRPr>
            </a:lvl1pPr>
            <a:lvl2pPr>
              <a:defRPr>
                <a:latin typeface="標楷體" panose="03000509000000000000" pitchFamily="65" charset="-120"/>
              </a:defRPr>
            </a:lvl2pPr>
            <a:lvl3pPr>
              <a:defRPr>
                <a:latin typeface="標楷體" panose="03000509000000000000" pitchFamily="65" charset="-120"/>
              </a:defRPr>
            </a:lvl3pPr>
            <a:lvl4pPr>
              <a:defRPr>
                <a:latin typeface="標楷體" panose="03000509000000000000" pitchFamily="65" charset="-120"/>
              </a:defRPr>
            </a:lvl4pPr>
            <a:lvl5pPr>
              <a:defRPr>
                <a:latin typeface="標楷體" panose="03000509000000000000" pitchFamily="65" charset="-1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719263"/>
            <a:ext cx="4038600" cy="4411662"/>
          </a:xfrm>
        </p:spPr>
        <p:txBody>
          <a:bodyPr/>
          <a:lstStyle>
            <a:lvl1pPr>
              <a:defRPr>
                <a:latin typeface="標楷體" panose="03000509000000000000" pitchFamily="65" charset="-120"/>
              </a:defRPr>
            </a:lvl1pPr>
            <a:lvl2pPr>
              <a:defRPr>
                <a:latin typeface="標楷體" panose="03000509000000000000" pitchFamily="65" charset="-120"/>
              </a:defRPr>
            </a:lvl2pPr>
            <a:lvl3pPr>
              <a:defRPr>
                <a:latin typeface="標楷體" panose="03000509000000000000" pitchFamily="65" charset="-120"/>
              </a:defRPr>
            </a:lvl3pPr>
            <a:lvl4pPr>
              <a:defRPr>
                <a:latin typeface="標楷體" panose="03000509000000000000" pitchFamily="65" charset="-120"/>
              </a:defRPr>
            </a:lvl4pPr>
            <a:lvl5pPr>
              <a:defRPr>
                <a:latin typeface="標楷體" panose="03000509000000000000" pitchFamily="65" charset="-1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ooter Placeholder 4"/>
          <p:cNvSpPr>
            <a:spLocks noGrp="1"/>
          </p:cNvSpPr>
          <p:nvPr>
            <p:ph type="ftr" sz="quarter" idx="10"/>
          </p:nvPr>
        </p:nvSpPr>
        <p:spPr/>
        <p:txBody>
          <a:bodyPr/>
          <a:lstStyle>
            <a:lvl1pPr>
              <a:defRPr>
                <a:latin typeface="標楷體" panose="03000509000000000000" pitchFamily="65" charset="-120"/>
              </a:defRPr>
            </a:lvl1pPr>
          </a:lstStyle>
          <a:p>
            <a:pPr>
              <a:defRPr/>
            </a:pPr>
            <a:r>
              <a:rPr lang="en-US" altLang="en-US"/>
              <a:t>© 2006, Flowserve Inc.</a:t>
            </a:r>
          </a:p>
        </p:txBody>
      </p:sp>
      <p:sp>
        <p:nvSpPr>
          <p:cNvPr id="13" name="Slide Number Placeholder 5"/>
          <p:cNvSpPr>
            <a:spLocks noGrp="1"/>
          </p:cNvSpPr>
          <p:nvPr>
            <p:ph type="sldNum" sz="quarter" idx="11"/>
          </p:nvPr>
        </p:nvSpPr>
        <p:spPr/>
        <p:txBody>
          <a:bodyPr/>
          <a:lstStyle>
            <a:lvl1pPr>
              <a:defRPr>
                <a:latin typeface="標楷體" panose="03000509000000000000" pitchFamily="65" charset="-120"/>
              </a:defRPr>
            </a:lvl1pPr>
          </a:lstStyle>
          <a:p>
            <a:pPr>
              <a:defRPr/>
            </a:pPr>
            <a:r>
              <a:rPr lang="en-US" altLang="en-US"/>
              <a:t>Flowserve Educational Services</a:t>
            </a:r>
            <a:endParaRPr lang="en-US" altLang="en-US" sz="1000" b="0"/>
          </a:p>
        </p:txBody>
      </p:sp>
    </p:spTree>
    <p:extLst>
      <p:ext uri="{BB962C8B-B14F-4D97-AF65-F5344CB8AC3E}">
        <p14:creationId xmlns:p14="http://schemas.microsoft.com/office/powerpoint/2010/main" val="252525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bl" preserve="1">
  <p:cSld name="Title and Table">
    <p:spTree>
      <p:nvGrpSpPr>
        <p:cNvPr id="1" name=""/>
        <p:cNvGrpSpPr/>
        <p:nvPr/>
      </p:nvGrpSpPr>
      <p:grpSpPr>
        <a:xfrm>
          <a:off x="0" y="0"/>
          <a:ext cx="0" cy="0"/>
          <a:chOff x="0" y="0"/>
          <a:chExt cx="0" cy="0"/>
        </a:xfrm>
      </p:grpSpPr>
      <p:sp>
        <p:nvSpPr>
          <p:cNvPr id="4" name="Line 5"/>
          <p:cNvSpPr>
            <a:spLocks noChangeShapeType="1"/>
          </p:cNvSpPr>
          <p:nvPr/>
        </p:nvSpPr>
        <p:spPr bwMode="auto">
          <a:xfrm>
            <a:off x="381000" y="842963"/>
            <a:ext cx="861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5" name="Text Box 7"/>
          <p:cNvSpPr txBox="1">
            <a:spLocks noChangeArrowheads="1"/>
          </p:cNvSpPr>
          <p:nvPr/>
        </p:nvSpPr>
        <p:spPr bwMode="auto">
          <a:xfrm>
            <a:off x="4495800" y="0"/>
            <a:ext cx="4464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buSzPct val="100000"/>
              <a:defRPr/>
            </a:pPr>
            <a:r>
              <a:rPr lang="zh-TW" altLang="en-US" sz="1600" b="1" dirty="0">
                <a:solidFill>
                  <a:srgbClr val="000000"/>
                </a:solidFill>
                <a:latin typeface="標楷體" panose="03000509000000000000" pitchFamily="65" charset="-120"/>
                <a:ea typeface="新細明體" charset="-120"/>
                <a:sym typeface="Arial" charset="0"/>
              </a:rPr>
              <a:t>泵的名詞及定義簡介</a:t>
            </a:r>
          </a:p>
        </p:txBody>
      </p:sp>
      <p:sp>
        <p:nvSpPr>
          <p:cNvPr id="6" name="Rectangle 8"/>
          <p:cNvSpPr>
            <a:spLocks noChangeArrowheads="1"/>
          </p:cNvSpPr>
          <p:nvPr/>
        </p:nvSpPr>
        <p:spPr bwMode="auto">
          <a:xfrm>
            <a:off x="8991600" y="0"/>
            <a:ext cx="152400" cy="6858000"/>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en-US" altLang="en-US" dirty="0">
              <a:latin typeface="標楷體" panose="03000509000000000000" pitchFamily="65" charset="-120"/>
            </a:endParaRPr>
          </a:p>
        </p:txBody>
      </p:sp>
      <p:sp>
        <p:nvSpPr>
          <p:cNvPr id="7" name="Line 10"/>
          <p:cNvSpPr>
            <a:spLocks noChangeShapeType="1"/>
          </p:cNvSpPr>
          <p:nvPr userDrawn="1"/>
        </p:nvSpPr>
        <p:spPr bwMode="auto">
          <a:xfrm>
            <a:off x="1476375" y="784225"/>
            <a:ext cx="6553200" cy="0"/>
          </a:xfrm>
          <a:prstGeom prst="line">
            <a:avLst/>
          </a:prstGeom>
          <a:noFill/>
          <a:ln w="3810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8" tIns="45682" rIns="91368" bIns="45682"/>
          <a:lstStyle/>
          <a:p>
            <a:endParaRPr lang="zh-TW" altLang="en-US"/>
          </a:p>
        </p:txBody>
      </p:sp>
      <p:pic>
        <p:nvPicPr>
          <p:cNvPr id="8" name="Picture 7" descr="f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2400" y="155575"/>
            <a:ext cx="1260475"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9"/>
          <p:cNvSpPr txBox="1">
            <a:spLocks noChangeArrowheads="1"/>
          </p:cNvSpPr>
          <p:nvPr userDrawn="1"/>
        </p:nvSpPr>
        <p:spPr bwMode="auto">
          <a:xfrm>
            <a:off x="993775" y="427038"/>
            <a:ext cx="2016125"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8" tIns="45682" rIns="91368" bIns="45682">
            <a:spAutoFit/>
          </a:bodyPr>
          <a:lstStyle/>
          <a:p>
            <a:pPr algn="ctr">
              <a:spcBef>
                <a:spcPct val="50000"/>
              </a:spcBef>
              <a:defRPr/>
            </a:pPr>
            <a:r>
              <a:rPr kumimoji="1" lang="zh-TW" altLang="en-US" b="1" dirty="0">
                <a:solidFill>
                  <a:srgbClr val="333399"/>
                </a:solidFill>
                <a:effectLst>
                  <a:outerShdw blurRad="38100" dist="38100" dir="2700000" algn="tl">
                    <a:srgbClr val="C0C0C0"/>
                  </a:outerShdw>
                </a:effectLst>
                <a:latin typeface="Calibri" pitchFamily="34" charset="0"/>
                <a:ea typeface="標楷體" pitchFamily="65" charset="-120"/>
              </a:rPr>
              <a:t>台塑關係企業</a:t>
            </a:r>
          </a:p>
        </p:txBody>
      </p:sp>
      <p:sp>
        <p:nvSpPr>
          <p:cNvPr id="10" name="Line 11"/>
          <p:cNvSpPr>
            <a:spLocks noChangeShapeType="1"/>
          </p:cNvSpPr>
          <p:nvPr userDrawn="1"/>
        </p:nvSpPr>
        <p:spPr bwMode="auto">
          <a:xfrm flipV="1">
            <a:off x="2987675" y="712788"/>
            <a:ext cx="5688013" cy="14287"/>
          </a:xfrm>
          <a:prstGeom prst="line">
            <a:avLst/>
          </a:prstGeom>
          <a:noFill/>
          <a:ln w="3810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8" tIns="45682" rIns="91368" bIns="45682"/>
          <a:lstStyle/>
          <a:p>
            <a:endParaRPr lang="zh-TW" altLang="en-US"/>
          </a:p>
        </p:txBody>
      </p:sp>
      <p:sp>
        <p:nvSpPr>
          <p:cNvPr id="2" name="Title 1"/>
          <p:cNvSpPr>
            <a:spLocks noGrp="1"/>
          </p:cNvSpPr>
          <p:nvPr>
            <p:ph type="title"/>
          </p:nvPr>
        </p:nvSpPr>
        <p:spPr>
          <a:xfrm>
            <a:off x="381000" y="838200"/>
            <a:ext cx="3352800" cy="350838"/>
          </a:xfrm>
        </p:spPr>
        <p:txBody>
          <a:bodyPr/>
          <a:lstStyle>
            <a:lvl1pPr>
              <a:defRPr>
                <a:latin typeface="標楷體" panose="03000509000000000000" pitchFamily="65" charset="-120"/>
              </a:defRPr>
            </a:lvl1pPr>
          </a:lstStyle>
          <a:p>
            <a:r>
              <a:rPr lang="en-US" dirty="0"/>
              <a:t>Click to edit Master title style</a:t>
            </a:r>
          </a:p>
        </p:txBody>
      </p:sp>
      <p:sp>
        <p:nvSpPr>
          <p:cNvPr id="3" name="Table Placeholder 2"/>
          <p:cNvSpPr>
            <a:spLocks noGrp="1"/>
          </p:cNvSpPr>
          <p:nvPr>
            <p:ph type="tbl" idx="1"/>
          </p:nvPr>
        </p:nvSpPr>
        <p:spPr>
          <a:xfrm>
            <a:off x="457200" y="1719263"/>
            <a:ext cx="8229600" cy="4411662"/>
          </a:xfrm>
        </p:spPr>
        <p:txBody>
          <a:bodyPr/>
          <a:lstStyle>
            <a:lvl1pPr>
              <a:defRPr>
                <a:latin typeface="標楷體" panose="03000509000000000000" pitchFamily="65" charset="-120"/>
              </a:defRPr>
            </a:lvl1pPr>
          </a:lstStyle>
          <a:p>
            <a:pPr lvl="0"/>
            <a:endParaRPr lang="en-US" noProof="0" dirty="0"/>
          </a:p>
        </p:txBody>
      </p:sp>
      <p:sp>
        <p:nvSpPr>
          <p:cNvPr id="11" name="Footer Placeholder 3"/>
          <p:cNvSpPr>
            <a:spLocks noGrp="1"/>
          </p:cNvSpPr>
          <p:nvPr>
            <p:ph type="ftr" sz="quarter" idx="10"/>
          </p:nvPr>
        </p:nvSpPr>
        <p:spPr/>
        <p:txBody>
          <a:bodyPr/>
          <a:lstStyle>
            <a:lvl1pPr>
              <a:defRPr>
                <a:latin typeface="標楷體" panose="03000509000000000000" pitchFamily="65" charset="-120"/>
              </a:defRPr>
            </a:lvl1pPr>
          </a:lstStyle>
          <a:p>
            <a:pPr>
              <a:defRPr/>
            </a:pPr>
            <a:r>
              <a:rPr lang="en-US" altLang="en-US"/>
              <a:t>© 2006, Flowserve Inc.</a:t>
            </a:r>
          </a:p>
        </p:txBody>
      </p:sp>
      <p:sp>
        <p:nvSpPr>
          <p:cNvPr id="12" name="Slide Number Placeholder 4"/>
          <p:cNvSpPr>
            <a:spLocks noGrp="1"/>
          </p:cNvSpPr>
          <p:nvPr>
            <p:ph type="sldNum" sz="quarter" idx="11"/>
          </p:nvPr>
        </p:nvSpPr>
        <p:spPr/>
        <p:txBody>
          <a:bodyPr/>
          <a:lstStyle>
            <a:lvl1pPr>
              <a:defRPr>
                <a:latin typeface="標楷體" panose="03000509000000000000" pitchFamily="65" charset="-120"/>
              </a:defRPr>
            </a:lvl1pPr>
          </a:lstStyle>
          <a:p>
            <a:pPr>
              <a:defRPr/>
            </a:pPr>
            <a:r>
              <a:rPr lang="en-US" altLang="en-US"/>
              <a:t>Flowserve Educational Services</a:t>
            </a:r>
            <a:endParaRPr lang="en-US" altLang="en-US" sz="1000" b="0"/>
          </a:p>
        </p:txBody>
      </p:sp>
    </p:spTree>
    <p:extLst>
      <p:ext uri="{BB962C8B-B14F-4D97-AF65-F5344CB8AC3E}">
        <p14:creationId xmlns:p14="http://schemas.microsoft.com/office/powerpoint/2010/main" val="4174903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4" name="Line 5"/>
          <p:cNvSpPr>
            <a:spLocks noChangeShapeType="1"/>
          </p:cNvSpPr>
          <p:nvPr/>
        </p:nvSpPr>
        <p:spPr bwMode="auto">
          <a:xfrm>
            <a:off x="381000" y="842963"/>
            <a:ext cx="861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6" name="Rectangle 8"/>
          <p:cNvSpPr>
            <a:spLocks noChangeArrowheads="1"/>
          </p:cNvSpPr>
          <p:nvPr/>
        </p:nvSpPr>
        <p:spPr bwMode="auto">
          <a:xfrm>
            <a:off x="8991600" y="0"/>
            <a:ext cx="152400" cy="6858000"/>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en-US" altLang="en-US" dirty="0">
              <a:latin typeface="標楷體" panose="03000509000000000000" pitchFamily="65" charset="-120"/>
            </a:endParaRPr>
          </a:p>
        </p:txBody>
      </p:sp>
      <p:sp>
        <p:nvSpPr>
          <p:cNvPr id="7" name="Line 10"/>
          <p:cNvSpPr>
            <a:spLocks noChangeShapeType="1"/>
          </p:cNvSpPr>
          <p:nvPr userDrawn="1"/>
        </p:nvSpPr>
        <p:spPr bwMode="auto">
          <a:xfrm>
            <a:off x="1476375" y="784225"/>
            <a:ext cx="6553200" cy="0"/>
          </a:xfrm>
          <a:prstGeom prst="line">
            <a:avLst/>
          </a:prstGeom>
          <a:noFill/>
          <a:ln w="3810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8" tIns="45682" rIns="91368" bIns="45682"/>
          <a:lstStyle/>
          <a:p>
            <a:endParaRPr lang="zh-TW" altLang="en-US"/>
          </a:p>
        </p:txBody>
      </p:sp>
      <p:sp>
        <p:nvSpPr>
          <p:cNvPr id="10" name="Line 11"/>
          <p:cNvSpPr>
            <a:spLocks noChangeShapeType="1"/>
          </p:cNvSpPr>
          <p:nvPr userDrawn="1"/>
        </p:nvSpPr>
        <p:spPr bwMode="auto">
          <a:xfrm flipV="1">
            <a:off x="2987675" y="712788"/>
            <a:ext cx="5688013" cy="14287"/>
          </a:xfrm>
          <a:prstGeom prst="line">
            <a:avLst/>
          </a:prstGeom>
          <a:noFill/>
          <a:ln w="3810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8" tIns="45682" rIns="91368" bIns="45682"/>
          <a:lstStyle/>
          <a:p>
            <a:endParaRPr lang="zh-TW" altLang="en-US"/>
          </a:p>
        </p:txBody>
      </p:sp>
      <p:sp>
        <p:nvSpPr>
          <p:cNvPr id="2" name="Title 1"/>
          <p:cNvSpPr>
            <a:spLocks noGrp="1"/>
          </p:cNvSpPr>
          <p:nvPr>
            <p:ph type="title"/>
          </p:nvPr>
        </p:nvSpPr>
        <p:spPr>
          <a:xfrm>
            <a:off x="381000" y="989805"/>
            <a:ext cx="5415136" cy="350838"/>
          </a:xfrm>
        </p:spPr>
        <p:txBody>
          <a:bodyPr/>
          <a:lstStyle>
            <a:lvl1pPr>
              <a:defRPr sz="2800">
                <a:latin typeface="標楷體" panose="03000509000000000000" pitchFamily="65" charset="-12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標楷體" panose="03000509000000000000" pitchFamily="65" charset="-120"/>
              </a:defRPr>
            </a:lvl1pPr>
            <a:lvl2pPr>
              <a:defRPr>
                <a:latin typeface="標楷體" panose="03000509000000000000" pitchFamily="65" charset="-120"/>
              </a:defRPr>
            </a:lvl2pPr>
            <a:lvl3pPr>
              <a:defRPr>
                <a:latin typeface="標楷體" panose="03000509000000000000" pitchFamily="65" charset="-120"/>
              </a:defRPr>
            </a:lvl3pPr>
            <a:lvl4pPr>
              <a:defRPr>
                <a:latin typeface="標楷體" panose="03000509000000000000" pitchFamily="65" charset="-120"/>
              </a:defRPr>
            </a:lvl4pPr>
            <a:lvl5pPr>
              <a:defRPr>
                <a:latin typeface="標楷體" panose="03000509000000000000" pitchFamily="65" charset="-1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3"/>
          <p:cNvSpPr>
            <a:spLocks noGrp="1"/>
          </p:cNvSpPr>
          <p:nvPr>
            <p:ph type="ftr" sz="quarter" idx="10"/>
          </p:nvPr>
        </p:nvSpPr>
        <p:spPr/>
        <p:txBody>
          <a:bodyPr/>
          <a:lstStyle>
            <a:lvl1pPr>
              <a:defRPr>
                <a:latin typeface="標楷體" panose="03000509000000000000" pitchFamily="65" charset="-120"/>
              </a:defRPr>
            </a:lvl1pPr>
          </a:lstStyle>
          <a:p>
            <a:pPr>
              <a:defRPr/>
            </a:pPr>
            <a:r>
              <a:rPr lang="en-US" altLang="en-US"/>
              <a:t>© 2006, Flowserve Inc.</a:t>
            </a:r>
          </a:p>
        </p:txBody>
      </p:sp>
      <p:sp>
        <p:nvSpPr>
          <p:cNvPr id="12" name="Slide Number Placeholder 4"/>
          <p:cNvSpPr>
            <a:spLocks noGrp="1"/>
          </p:cNvSpPr>
          <p:nvPr>
            <p:ph type="sldNum" sz="quarter" idx="11"/>
          </p:nvPr>
        </p:nvSpPr>
        <p:spPr/>
        <p:txBody>
          <a:bodyPr/>
          <a:lstStyle>
            <a:lvl1pPr>
              <a:defRPr>
                <a:latin typeface="標楷體" panose="03000509000000000000" pitchFamily="65" charset="-120"/>
              </a:defRPr>
            </a:lvl1pPr>
          </a:lstStyle>
          <a:p>
            <a:pPr>
              <a:defRPr/>
            </a:pPr>
            <a:r>
              <a:rPr lang="en-US" altLang="en-US"/>
              <a:t>Flowserve Educational Services</a:t>
            </a:r>
            <a:endParaRPr lang="en-US" altLang="en-US" sz="1000" b="0"/>
          </a:p>
        </p:txBody>
      </p:sp>
      <p:pic>
        <p:nvPicPr>
          <p:cNvPr id="13"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79512" y="44624"/>
            <a:ext cx="2304256" cy="6592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7765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Line 5"/>
          <p:cNvSpPr>
            <a:spLocks noChangeShapeType="1"/>
          </p:cNvSpPr>
          <p:nvPr/>
        </p:nvSpPr>
        <p:spPr bwMode="auto">
          <a:xfrm>
            <a:off x="381000" y="842963"/>
            <a:ext cx="861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5" name="Text Box 7"/>
          <p:cNvSpPr txBox="1">
            <a:spLocks noChangeArrowheads="1"/>
          </p:cNvSpPr>
          <p:nvPr/>
        </p:nvSpPr>
        <p:spPr bwMode="auto">
          <a:xfrm>
            <a:off x="4495800" y="0"/>
            <a:ext cx="4464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buSzPct val="100000"/>
              <a:defRPr/>
            </a:pPr>
            <a:r>
              <a:rPr lang="zh-TW" altLang="en-US" sz="1600" b="1" dirty="0">
                <a:solidFill>
                  <a:srgbClr val="000000"/>
                </a:solidFill>
                <a:latin typeface="標楷體" panose="03000509000000000000" pitchFamily="65" charset="-120"/>
                <a:ea typeface="新細明體" charset="-120"/>
                <a:sym typeface="Arial" charset="0"/>
              </a:rPr>
              <a:t>泵的名詞及定義簡介</a:t>
            </a:r>
          </a:p>
        </p:txBody>
      </p:sp>
      <p:sp>
        <p:nvSpPr>
          <p:cNvPr id="6" name="Rectangle 8"/>
          <p:cNvSpPr>
            <a:spLocks noChangeArrowheads="1"/>
          </p:cNvSpPr>
          <p:nvPr/>
        </p:nvSpPr>
        <p:spPr bwMode="auto">
          <a:xfrm>
            <a:off x="8991600" y="0"/>
            <a:ext cx="152400" cy="6858000"/>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en-US" altLang="en-US" dirty="0">
              <a:latin typeface="標楷體" panose="03000509000000000000" pitchFamily="65" charset="-120"/>
            </a:endParaRPr>
          </a:p>
        </p:txBody>
      </p:sp>
      <p:sp>
        <p:nvSpPr>
          <p:cNvPr id="7" name="Line 10"/>
          <p:cNvSpPr>
            <a:spLocks noChangeShapeType="1"/>
          </p:cNvSpPr>
          <p:nvPr userDrawn="1"/>
        </p:nvSpPr>
        <p:spPr bwMode="auto">
          <a:xfrm>
            <a:off x="1476375" y="784225"/>
            <a:ext cx="6553200" cy="0"/>
          </a:xfrm>
          <a:prstGeom prst="line">
            <a:avLst/>
          </a:prstGeom>
          <a:noFill/>
          <a:ln w="3810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8" tIns="45682" rIns="91368" bIns="45682"/>
          <a:lstStyle/>
          <a:p>
            <a:endParaRPr lang="zh-TW" altLang="en-US"/>
          </a:p>
        </p:txBody>
      </p:sp>
      <p:pic>
        <p:nvPicPr>
          <p:cNvPr id="8" name="Picture 7" descr="f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2400" y="155575"/>
            <a:ext cx="1260475"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9"/>
          <p:cNvSpPr txBox="1">
            <a:spLocks noChangeArrowheads="1"/>
          </p:cNvSpPr>
          <p:nvPr userDrawn="1"/>
        </p:nvSpPr>
        <p:spPr bwMode="auto">
          <a:xfrm>
            <a:off x="993775" y="427038"/>
            <a:ext cx="2016125"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8" tIns="45682" rIns="91368" bIns="45682">
            <a:spAutoFit/>
          </a:bodyPr>
          <a:lstStyle/>
          <a:p>
            <a:pPr algn="ctr">
              <a:spcBef>
                <a:spcPct val="50000"/>
              </a:spcBef>
              <a:defRPr/>
            </a:pPr>
            <a:r>
              <a:rPr kumimoji="1" lang="zh-TW" altLang="en-US" b="1" dirty="0">
                <a:solidFill>
                  <a:srgbClr val="333399"/>
                </a:solidFill>
                <a:effectLst>
                  <a:outerShdw blurRad="38100" dist="38100" dir="2700000" algn="tl">
                    <a:srgbClr val="C0C0C0"/>
                  </a:outerShdw>
                </a:effectLst>
                <a:latin typeface="Calibri" pitchFamily="34" charset="0"/>
                <a:ea typeface="標楷體" pitchFamily="65" charset="-120"/>
              </a:rPr>
              <a:t>台塑關係企業</a:t>
            </a:r>
          </a:p>
        </p:txBody>
      </p:sp>
      <p:sp>
        <p:nvSpPr>
          <p:cNvPr id="10" name="Line 11"/>
          <p:cNvSpPr>
            <a:spLocks noChangeShapeType="1"/>
          </p:cNvSpPr>
          <p:nvPr userDrawn="1"/>
        </p:nvSpPr>
        <p:spPr bwMode="auto">
          <a:xfrm flipV="1">
            <a:off x="2987675" y="712788"/>
            <a:ext cx="5688013" cy="14287"/>
          </a:xfrm>
          <a:prstGeom prst="line">
            <a:avLst/>
          </a:prstGeom>
          <a:noFill/>
          <a:ln w="3810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8" tIns="45682" rIns="91368" bIns="45682"/>
          <a:lstStyle/>
          <a:p>
            <a:endParaRPr lang="zh-TW" altLang="en-US"/>
          </a:p>
        </p:txBody>
      </p:sp>
      <p:sp>
        <p:nvSpPr>
          <p:cNvPr id="2" name="Title 1"/>
          <p:cNvSpPr>
            <a:spLocks noGrp="1"/>
          </p:cNvSpPr>
          <p:nvPr>
            <p:ph type="title"/>
          </p:nvPr>
        </p:nvSpPr>
        <p:spPr>
          <a:xfrm>
            <a:off x="722313" y="4406900"/>
            <a:ext cx="7772400" cy="1362075"/>
          </a:xfrm>
        </p:spPr>
        <p:txBody>
          <a:bodyPr anchor="t"/>
          <a:lstStyle>
            <a:lvl1pPr algn="l">
              <a:defRPr sz="4000" b="1" cap="all">
                <a:latin typeface="標楷體" panose="03000509000000000000" pitchFamily="65" charset="-120"/>
              </a:defRPr>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atin typeface="標楷體" panose="03000509000000000000" pitchFamily="65" charset="-12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11" name="Footer Placeholder 3"/>
          <p:cNvSpPr>
            <a:spLocks noGrp="1"/>
          </p:cNvSpPr>
          <p:nvPr>
            <p:ph type="ftr" sz="quarter" idx="10"/>
          </p:nvPr>
        </p:nvSpPr>
        <p:spPr/>
        <p:txBody>
          <a:bodyPr/>
          <a:lstStyle>
            <a:lvl1pPr>
              <a:defRPr>
                <a:latin typeface="標楷體" panose="03000509000000000000" pitchFamily="65" charset="-120"/>
              </a:defRPr>
            </a:lvl1pPr>
          </a:lstStyle>
          <a:p>
            <a:pPr>
              <a:defRPr/>
            </a:pPr>
            <a:r>
              <a:rPr lang="en-US" altLang="en-US"/>
              <a:t>© 2006, Flowserve Inc.</a:t>
            </a:r>
          </a:p>
        </p:txBody>
      </p:sp>
      <p:sp>
        <p:nvSpPr>
          <p:cNvPr id="12" name="Slide Number Placeholder 4"/>
          <p:cNvSpPr>
            <a:spLocks noGrp="1"/>
          </p:cNvSpPr>
          <p:nvPr>
            <p:ph type="sldNum" sz="quarter" idx="11"/>
          </p:nvPr>
        </p:nvSpPr>
        <p:spPr/>
        <p:txBody>
          <a:bodyPr/>
          <a:lstStyle>
            <a:lvl1pPr>
              <a:defRPr>
                <a:latin typeface="標楷體" panose="03000509000000000000" pitchFamily="65" charset="-120"/>
              </a:defRPr>
            </a:lvl1pPr>
          </a:lstStyle>
          <a:p>
            <a:pPr>
              <a:defRPr/>
            </a:pPr>
            <a:r>
              <a:rPr lang="en-US" altLang="en-US"/>
              <a:t>Flowserve Educational Services</a:t>
            </a:r>
            <a:endParaRPr lang="en-US" altLang="en-US" sz="1000" b="0"/>
          </a:p>
        </p:txBody>
      </p:sp>
    </p:spTree>
    <p:extLst>
      <p:ext uri="{BB962C8B-B14F-4D97-AF65-F5344CB8AC3E}">
        <p14:creationId xmlns:p14="http://schemas.microsoft.com/office/powerpoint/2010/main" val="62434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5" name="Line 5"/>
          <p:cNvSpPr>
            <a:spLocks noChangeShapeType="1"/>
          </p:cNvSpPr>
          <p:nvPr/>
        </p:nvSpPr>
        <p:spPr bwMode="auto">
          <a:xfrm>
            <a:off x="381000" y="842963"/>
            <a:ext cx="861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6" name="Text Box 7"/>
          <p:cNvSpPr txBox="1">
            <a:spLocks noChangeArrowheads="1"/>
          </p:cNvSpPr>
          <p:nvPr/>
        </p:nvSpPr>
        <p:spPr bwMode="auto">
          <a:xfrm>
            <a:off x="4495800" y="0"/>
            <a:ext cx="4464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buSzPct val="100000"/>
              <a:defRPr/>
            </a:pPr>
            <a:r>
              <a:rPr lang="zh-TW" altLang="en-US" sz="1600" b="1" dirty="0">
                <a:solidFill>
                  <a:srgbClr val="000000"/>
                </a:solidFill>
                <a:latin typeface="標楷體" panose="03000509000000000000" pitchFamily="65" charset="-120"/>
                <a:ea typeface="新細明體" charset="-120"/>
                <a:sym typeface="Arial" charset="0"/>
              </a:rPr>
              <a:t>泵的名詞及定義簡介</a:t>
            </a:r>
          </a:p>
        </p:txBody>
      </p:sp>
      <p:sp>
        <p:nvSpPr>
          <p:cNvPr id="7" name="Rectangle 8"/>
          <p:cNvSpPr>
            <a:spLocks noChangeArrowheads="1"/>
          </p:cNvSpPr>
          <p:nvPr/>
        </p:nvSpPr>
        <p:spPr bwMode="auto">
          <a:xfrm>
            <a:off x="8991600" y="0"/>
            <a:ext cx="152400" cy="6858000"/>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en-US" altLang="en-US" dirty="0">
              <a:latin typeface="標楷體" panose="03000509000000000000" pitchFamily="65" charset="-120"/>
            </a:endParaRPr>
          </a:p>
        </p:txBody>
      </p:sp>
      <p:sp>
        <p:nvSpPr>
          <p:cNvPr id="8" name="Line 9"/>
          <p:cNvSpPr>
            <a:spLocks noChangeShapeType="1"/>
          </p:cNvSpPr>
          <p:nvPr/>
        </p:nvSpPr>
        <p:spPr bwMode="auto">
          <a:xfrm>
            <a:off x="1981200" y="457200"/>
            <a:ext cx="68580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TW" altLang="en-US"/>
          </a:p>
        </p:txBody>
      </p:sp>
      <p:pic>
        <p:nvPicPr>
          <p:cNvPr id="9" name="Picture 10" descr="Flowserv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163" y="152400"/>
            <a:ext cx="146843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latin typeface="標楷體" panose="03000509000000000000" pitchFamily="65" charset="-120"/>
              </a:defRPr>
            </a:lvl1pPr>
          </a:lstStyle>
          <a:p>
            <a:r>
              <a:rPr lang="en-US" dirty="0"/>
              <a:t>Click to edit Master title style</a:t>
            </a:r>
          </a:p>
        </p:txBody>
      </p:sp>
      <p:sp>
        <p:nvSpPr>
          <p:cNvPr id="3" name="Content Placeholder 2"/>
          <p:cNvSpPr>
            <a:spLocks noGrp="1"/>
          </p:cNvSpPr>
          <p:nvPr>
            <p:ph sz="half" idx="1"/>
          </p:nvPr>
        </p:nvSpPr>
        <p:spPr>
          <a:xfrm>
            <a:off x="457200" y="1719263"/>
            <a:ext cx="4038600" cy="4411662"/>
          </a:xfrm>
        </p:spPr>
        <p:txBody>
          <a:bodyPr/>
          <a:lstStyle>
            <a:lvl1pPr>
              <a:defRPr sz="2800">
                <a:latin typeface="標楷體" panose="03000509000000000000" pitchFamily="65" charset="-120"/>
              </a:defRPr>
            </a:lvl1pPr>
            <a:lvl2pPr>
              <a:defRPr sz="2400">
                <a:latin typeface="標楷體" panose="03000509000000000000" pitchFamily="65" charset="-120"/>
              </a:defRPr>
            </a:lvl2pPr>
            <a:lvl3pPr>
              <a:defRPr sz="2000">
                <a:latin typeface="標楷體" panose="03000509000000000000" pitchFamily="65" charset="-120"/>
              </a:defRPr>
            </a:lvl3pPr>
            <a:lvl4pPr>
              <a:defRPr sz="1800">
                <a:latin typeface="標楷體" panose="03000509000000000000" pitchFamily="65" charset="-120"/>
              </a:defRPr>
            </a:lvl4pPr>
            <a:lvl5pPr>
              <a:defRPr sz="1800">
                <a:latin typeface="標楷體" panose="03000509000000000000" pitchFamily="65" charset="-12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719263"/>
            <a:ext cx="4038600" cy="4411662"/>
          </a:xfrm>
        </p:spPr>
        <p:txBody>
          <a:bodyPr/>
          <a:lstStyle>
            <a:lvl1pPr>
              <a:defRPr sz="2800">
                <a:latin typeface="標楷體" panose="03000509000000000000" pitchFamily="65" charset="-120"/>
              </a:defRPr>
            </a:lvl1pPr>
            <a:lvl2pPr>
              <a:defRPr sz="2400">
                <a:latin typeface="標楷體" panose="03000509000000000000" pitchFamily="65" charset="-120"/>
              </a:defRPr>
            </a:lvl2pPr>
            <a:lvl3pPr>
              <a:defRPr sz="2000">
                <a:latin typeface="標楷體" panose="03000509000000000000" pitchFamily="65" charset="-120"/>
              </a:defRPr>
            </a:lvl3pPr>
            <a:lvl4pPr>
              <a:defRPr sz="1800">
                <a:latin typeface="標楷體" panose="03000509000000000000" pitchFamily="65" charset="-120"/>
              </a:defRPr>
            </a:lvl4pPr>
            <a:lvl5pPr>
              <a:defRPr sz="1800">
                <a:latin typeface="標楷體" panose="03000509000000000000" pitchFamily="65" charset="-12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p:cNvSpPr>
            <a:spLocks noGrp="1"/>
          </p:cNvSpPr>
          <p:nvPr>
            <p:ph type="ftr" sz="quarter" idx="10"/>
          </p:nvPr>
        </p:nvSpPr>
        <p:spPr/>
        <p:txBody>
          <a:bodyPr/>
          <a:lstStyle>
            <a:lvl1pPr>
              <a:defRPr>
                <a:latin typeface="標楷體" panose="03000509000000000000" pitchFamily="65" charset="-120"/>
              </a:defRPr>
            </a:lvl1pPr>
          </a:lstStyle>
          <a:p>
            <a:pPr>
              <a:defRPr/>
            </a:pPr>
            <a:r>
              <a:rPr lang="en-US" altLang="en-US"/>
              <a:t>© 2006, Flowserve Inc.</a:t>
            </a:r>
          </a:p>
        </p:txBody>
      </p:sp>
      <p:sp>
        <p:nvSpPr>
          <p:cNvPr id="11" name="Slide Number Placeholder 5"/>
          <p:cNvSpPr>
            <a:spLocks noGrp="1"/>
          </p:cNvSpPr>
          <p:nvPr>
            <p:ph type="sldNum" sz="quarter" idx="11"/>
          </p:nvPr>
        </p:nvSpPr>
        <p:spPr/>
        <p:txBody>
          <a:bodyPr/>
          <a:lstStyle>
            <a:lvl1pPr>
              <a:defRPr>
                <a:latin typeface="標楷體" panose="03000509000000000000" pitchFamily="65" charset="-120"/>
              </a:defRPr>
            </a:lvl1pPr>
          </a:lstStyle>
          <a:p>
            <a:pPr>
              <a:defRPr/>
            </a:pPr>
            <a:r>
              <a:rPr lang="en-US" altLang="en-US"/>
              <a:t>Flowserve Educational Services</a:t>
            </a:r>
            <a:endParaRPr lang="en-US" altLang="en-US" sz="1000" b="0"/>
          </a:p>
        </p:txBody>
      </p:sp>
    </p:spTree>
    <p:extLst>
      <p:ext uri="{BB962C8B-B14F-4D97-AF65-F5344CB8AC3E}">
        <p14:creationId xmlns:p14="http://schemas.microsoft.com/office/powerpoint/2010/main" val="4283240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7" name="Line 5"/>
          <p:cNvSpPr>
            <a:spLocks noChangeShapeType="1"/>
          </p:cNvSpPr>
          <p:nvPr/>
        </p:nvSpPr>
        <p:spPr bwMode="auto">
          <a:xfrm>
            <a:off x="381000" y="842963"/>
            <a:ext cx="861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8" name="Text Box 7"/>
          <p:cNvSpPr txBox="1">
            <a:spLocks noChangeArrowheads="1"/>
          </p:cNvSpPr>
          <p:nvPr/>
        </p:nvSpPr>
        <p:spPr bwMode="auto">
          <a:xfrm>
            <a:off x="4495800" y="0"/>
            <a:ext cx="4464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buSzPct val="100000"/>
              <a:defRPr/>
            </a:pPr>
            <a:r>
              <a:rPr lang="zh-TW" altLang="en-US" sz="1600" b="1" dirty="0">
                <a:solidFill>
                  <a:srgbClr val="000000"/>
                </a:solidFill>
                <a:latin typeface="標楷體" panose="03000509000000000000" pitchFamily="65" charset="-120"/>
                <a:ea typeface="新細明體" charset="-120"/>
                <a:sym typeface="Arial" charset="0"/>
              </a:rPr>
              <a:t>泵的名詞及定義簡介</a:t>
            </a:r>
          </a:p>
        </p:txBody>
      </p:sp>
      <p:sp>
        <p:nvSpPr>
          <p:cNvPr id="9" name="Rectangle 12"/>
          <p:cNvSpPr>
            <a:spLocks noChangeArrowheads="1"/>
          </p:cNvSpPr>
          <p:nvPr/>
        </p:nvSpPr>
        <p:spPr bwMode="auto">
          <a:xfrm>
            <a:off x="8991600" y="0"/>
            <a:ext cx="152400" cy="6858000"/>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en-US" altLang="en-US" dirty="0">
              <a:latin typeface="標楷體" panose="03000509000000000000" pitchFamily="65" charset="-120"/>
            </a:endParaRPr>
          </a:p>
        </p:txBody>
      </p:sp>
      <p:sp>
        <p:nvSpPr>
          <p:cNvPr id="10" name="Line 9"/>
          <p:cNvSpPr>
            <a:spLocks noChangeShapeType="1"/>
          </p:cNvSpPr>
          <p:nvPr/>
        </p:nvSpPr>
        <p:spPr bwMode="auto">
          <a:xfrm>
            <a:off x="1981200" y="457200"/>
            <a:ext cx="68580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TW" altLang="en-US"/>
          </a:p>
        </p:txBody>
      </p:sp>
      <p:pic>
        <p:nvPicPr>
          <p:cNvPr id="11" name="Picture 14" descr="Flowserv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163" y="152400"/>
            <a:ext cx="146843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274638"/>
            <a:ext cx="8229600" cy="1143000"/>
          </a:xfrm>
        </p:spPr>
        <p:txBody>
          <a:bodyPr/>
          <a:lstStyle>
            <a:lvl1pPr>
              <a:defRPr>
                <a:latin typeface="標楷體" panose="03000509000000000000" pitchFamily="65" charset="-120"/>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atin typeface="標楷體" panose="03000509000000000000" pitchFamily="65"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atin typeface="標楷體" panose="03000509000000000000" pitchFamily="65" charset="-120"/>
              </a:defRPr>
            </a:lvl1pPr>
            <a:lvl2pPr>
              <a:defRPr sz="2000">
                <a:latin typeface="標楷體" panose="03000509000000000000" pitchFamily="65" charset="-120"/>
              </a:defRPr>
            </a:lvl2pPr>
            <a:lvl3pPr>
              <a:defRPr sz="1800">
                <a:latin typeface="標楷體" panose="03000509000000000000" pitchFamily="65" charset="-120"/>
              </a:defRPr>
            </a:lvl3pPr>
            <a:lvl4pPr>
              <a:defRPr sz="1600">
                <a:latin typeface="標楷體" panose="03000509000000000000" pitchFamily="65" charset="-120"/>
              </a:defRPr>
            </a:lvl4pPr>
            <a:lvl5pPr>
              <a:defRPr sz="1600">
                <a:latin typeface="標楷體" panose="03000509000000000000" pitchFamily="65" charset="-12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atin typeface="標楷體" panose="03000509000000000000" pitchFamily="65"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atin typeface="標楷體" panose="03000509000000000000" pitchFamily="65" charset="-120"/>
              </a:defRPr>
            </a:lvl1pPr>
            <a:lvl2pPr>
              <a:defRPr sz="2000">
                <a:latin typeface="標楷體" panose="03000509000000000000" pitchFamily="65" charset="-120"/>
              </a:defRPr>
            </a:lvl2pPr>
            <a:lvl3pPr>
              <a:defRPr sz="1800">
                <a:latin typeface="標楷體" panose="03000509000000000000" pitchFamily="65" charset="-120"/>
              </a:defRPr>
            </a:lvl3pPr>
            <a:lvl4pPr>
              <a:defRPr sz="1600">
                <a:latin typeface="標楷體" panose="03000509000000000000" pitchFamily="65" charset="-120"/>
              </a:defRPr>
            </a:lvl4pPr>
            <a:lvl5pPr>
              <a:defRPr sz="1600">
                <a:latin typeface="標楷體" panose="03000509000000000000" pitchFamily="65" charset="-12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ooter Placeholder 6"/>
          <p:cNvSpPr>
            <a:spLocks noGrp="1"/>
          </p:cNvSpPr>
          <p:nvPr>
            <p:ph type="ftr" sz="quarter" idx="10"/>
          </p:nvPr>
        </p:nvSpPr>
        <p:spPr/>
        <p:txBody>
          <a:bodyPr/>
          <a:lstStyle>
            <a:lvl1pPr>
              <a:defRPr>
                <a:latin typeface="標楷體" panose="03000509000000000000" pitchFamily="65" charset="-120"/>
              </a:defRPr>
            </a:lvl1pPr>
          </a:lstStyle>
          <a:p>
            <a:pPr>
              <a:defRPr/>
            </a:pPr>
            <a:r>
              <a:rPr lang="en-US" altLang="en-US"/>
              <a:t>© 2006, Flowserve Inc.</a:t>
            </a:r>
          </a:p>
        </p:txBody>
      </p:sp>
      <p:sp>
        <p:nvSpPr>
          <p:cNvPr id="13" name="Slide Number Placeholder 7"/>
          <p:cNvSpPr>
            <a:spLocks noGrp="1"/>
          </p:cNvSpPr>
          <p:nvPr>
            <p:ph type="sldNum" sz="quarter" idx="11"/>
          </p:nvPr>
        </p:nvSpPr>
        <p:spPr/>
        <p:txBody>
          <a:bodyPr/>
          <a:lstStyle>
            <a:lvl1pPr>
              <a:defRPr>
                <a:latin typeface="標楷體" panose="03000509000000000000" pitchFamily="65" charset="-120"/>
              </a:defRPr>
            </a:lvl1pPr>
          </a:lstStyle>
          <a:p>
            <a:pPr>
              <a:defRPr/>
            </a:pPr>
            <a:r>
              <a:rPr lang="en-US" altLang="en-US"/>
              <a:t>Flowserve Educational Services</a:t>
            </a:r>
            <a:endParaRPr lang="en-US" altLang="en-US" sz="1000" b="0"/>
          </a:p>
        </p:txBody>
      </p:sp>
    </p:spTree>
    <p:extLst>
      <p:ext uri="{BB962C8B-B14F-4D97-AF65-F5344CB8AC3E}">
        <p14:creationId xmlns:p14="http://schemas.microsoft.com/office/powerpoint/2010/main" val="663110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3" name="Line 5"/>
          <p:cNvSpPr>
            <a:spLocks noChangeShapeType="1"/>
          </p:cNvSpPr>
          <p:nvPr/>
        </p:nvSpPr>
        <p:spPr bwMode="auto">
          <a:xfrm>
            <a:off x="381000" y="842963"/>
            <a:ext cx="861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4" name="Text Box 7"/>
          <p:cNvSpPr txBox="1">
            <a:spLocks noChangeArrowheads="1"/>
          </p:cNvSpPr>
          <p:nvPr/>
        </p:nvSpPr>
        <p:spPr bwMode="auto">
          <a:xfrm>
            <a:off x="4495800" y="0"/>
            <a:ext cx="4464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buSzPct val="100000"/>
              <a:defRPr/>
            </a:pPr>
            <a:r>
              <a:rPr lang="zh-TW" altLang="en-US" sz="1600" b="1" dirty="0">
                <a:solidFill>
                  <a:srgbClr val="000000"/>
                </a:solidFill>
                <a:latin typeface="標楷體" panose="03000509000000000000" pitchFamily="65" charset="-120"/>
                <a:ea typeface="新細明體" charset="-120"/>
                <a:sym typeface="Arial" charset="0"/>
              </a:rPr>
              <a:t>泵的名詞及定義簡介</a:t>
            </a:r>
          </a:p>
        </p:txBody>
      </p:sp>
      <p:sp>
        <p:nvSpPr>
          <p:cNvPr id="5" name="Rectangle 8"/>
          <p:cNvSpPr>
            <a:spLocks noChangeArrowheads="1"/>
          </p:cNvSpPr>
          <p:nvPr/>
        </p:nvSpPr>
        <p:spPr bwMode="auto">
          <a:xfrm>
            <a:off x="8991600" y="0"/>
            <a:ext cx="152400" cy="6858000"/>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en-US" altLang="en-US" dirty="0">
              <a:latin typeface="標楷體" panose="03000509000000000000" pitchFamily="65" charset="-120"/>
            </a:endParaRPr>
          </a:p>
        </p:txBody>
      </p:sp>
      <p:sp>
        <p:nvSpPr>
          <p:cNvPr id="6" name="Line 9"/>
          <p:cNvSpPr>
            <a:spLocks noChangeShapeType="1"/>
          </p:cNvSpPr>
          <p:nvPr/>
        </p:nvSpPr>
        <p:spPr bwMode="auto">
          <a:xfrm>
            <a:off x="1981200" y="457200"/>
            <a:ext cx="68580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TW" altLang="en-US"/>
          </a:p>
        </p:txBody>
      </p:sp>
      <p:pic>
        <p:nvPicPr>
          <p:cNvPr id="7" name="Picture 10" descr="Flowserv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163" y="152400"/>
            <a:ext cx="146843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latin typeface="標楷體" panose="03000509000000000000" pitchFamily="65" charset="-120"/>
              </a:defRPr>
            </a:lvl1pPr>
          </a:lstStyle>
          <a:p>
            <a:r>
              <a:rPr lang="en-US" dirty="0"/>
              <a:t>Click to edit Master title style</a:t>
            </a:r>
          </a:p>
        </p:txBody>
      </p:sp>
      <p:sp>
        <p:nvSpPr>
          <p:cNvPr id="8" name="Footer Placeholder 2"/>
          <p:cNvSpPr>
            <a:spLocks noGrp="1"/>
          </p:cNvSpPr>
          <p:nvPr>
            <p:ph type="ftr" sz="quarter" idx="10"/>
          </p:nvPr>
        </p:nvSpPr>
        <p:spPr/>
        <p:txBody>
          <a:bodyPr/>
          <a:lstStyle>
            <a:lvl1pPr>
              <a:defRPr>
                <a:latin typeface="標楷體" panose="03000509000000000000" pitchFamily="65" charset="-120"/>
              </a:defRPr>
            </a:lvl1pPr>
          </a:lstStyle>
          <a:p>
            <a:pPr>
              <a:defRPr/>
            </a:pPr>
            <a:r>
              <a:rPr lang="en-US" altLang="en-US"/>
              <a:t>© 2006, Flowserve Inc.</a:t>
            </a:r>
          </a:p>
        </p:txBody>
      </p:sp>
      <p:sp>
        <p:nvSpPr>
          <p:cNvPr id="9" name="Slide Number Placeholder 3"/>
          <p:cNvSpPr>
            <a:spLocks noGrp="1"/>
          </p:cNvSpPr>
          <p:nvPr>
            <p:ph type="sldNum" sz="quarter" idx="11"/>
          </p:nvPr>
        </p:nvSpPr>
        <p:spPr/>
        <p:txBody>
          <a:bodyPr/>
          <a:lstStyle>
            <a:lvl1pPr>
              <a:defRPr>
                <a:latin typeface="標楷體" panose="03000509000000000000" pitchFamily="65" charset="-120"/>
              </a:defRPr>
            </a:lvl1pPr>
          </a:lstStyle>
          <a:p>
            <a:pPr>
              <a:defRPr/>
            </a:pPr>
            <a:r>
              <a:rPr lang="en-US" altLang="en-US"/>
              <a:t>Flowserve Educational Services</a:t>
            </a:r>
            <a:endParaRPr lang="en-US" altLang="en-US" sz="1000" b="0"/>
          </a:p>
        </p:txBody>
      </p:sp>
    </p:spTree>
    <p:extLst>
      <p:ext uri="{BB962C8B-B14F-4D97-AF65-F5344CB8AC3E}">
        <p14:creationId xmlns:p14="http://schemas.microsoft.com/office/powerpoint/2010/main" val="1045021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Line 5"/>
          <p:cNvSpPr>
            <a:spLocks noChangeShapeType="1"/>
          </p:cNvSpPr>
          <p:nvPr/>
        </p:nvSpPr>
        <p:spPr bwMode="auto">
          <a:xfrm>
            <a:off x="381000" y="842963"/>
            <a:ext cx="861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3" name="Text Box 7"/>
          <p:cNvSpPr txBox="1">
            <a:spLocks noChangeArrowheads="1"/>
          </p:cNvSpPr>
          <p:nvPr/>
        </p:nvSpPr>
        <p:spPr bwMode="auto">
          <a:xfrm>
            <a:off x="4343400" y="0"/>
            <a:ext cx="4464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buSzPct val="100000"/>
              <a:defRPr/>
            </a:pPr>
            <a:r>
              <a:rPr lang="zh-TW" altLang="en-US" sz="1600" b="1" dirty="0">
                <a:solidFill>
                  <a:srgbClr val="000000"/>
                </a:solidFill>
                <a:latin typeface="標楷體" panose="03000509000000000000" pitchFamily="65" charset="-120"/>
                <a:ea typeface="新細明體" charset="-120"/>
                <a:sym typeface="Arial" charset="0"/>
              </a:rPr>
              <a:t>泵的名詞及定義簡介</a:t>
            </a:r>
          </a:p>
        </p:txBody>
      </p:sp>
      <p:sp>
        <p:nvSpPr>
          <p:cNvPr id="4" name="Rectangle 8"/>
          <p:cNvSpPr>
            <a:spLocks noChangeArrowheads="1"/>
          </p:cNvSpPr>
          <p:nvPr/>
        </p:nvSpPr>
        <p:spPr bwMode="auto">
          <a:xfrm>
            <a:off x="8991600" y="0"/>
            <a:ext cx="152400" cy="6858000"/>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en-US" altLang="en-US" dirty="0">
              <a:latin typeface="標楷體" panose="03000509000000000000" pitchFamily="65" charset="-120"/>
            </a:endParaRPr>
          </a:p>
        </p:txBody>
      </p:sp>
      <p:sp>
        <p:nvSpPr>
          <p:cNvPr id="5" name="Line 10"/>
          <p:cNvSpPr>
            <a:spLocks noChangeShapeType="1"/>
          </p:cNvSpPr>
          <p:nvPr userDrawn="1"/>
        </p:nvSpPr>
        <p:spPr bwMode="auto">
          <a:xfrm>
            <a:off x="1476375" y="784225"/>
            <a:ext cx="6553200" cy="0"/>
          </a:xfrm>
          <a:prstGeom prst="line">
            <a:avLst/>
          </a:prstGeom>
          <a:noFill/>
          <a:ln w="3810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8" tIns="45682" rIns="91368" bIns="45682"/>
          <a:lstStyle/>
          <a:p>
            <a:endParaRPr lang="zh-TW" altLang="en-US"/>
          </a:p>
        </p:txBody>
      </p:sp>
      <p:pic>
        <p:nvPicPr>
          <p:cNvPr id="6" name="Picture 7" descr="f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2400" y="155575"/>
            <a:ext cx="1260475"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9"/>
          <p:cNvSpPr txBox="1">
            <a:spLocks noChangeArrowheads="1"/>
          </p:cNvSpPr>
          <p:nvPr userDrawn="1"/>
        </p:nvSpPr>
        <p:spPr bwMode="auto">
          <a:xfrm>
            <a:off x="993775" y="427038"/>
            <a:ext cx="2016125"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8" tIns="45682" rIns="91368" bIns="45682">
            <a:spAutoFit/>
          </a:bodyPr>
          <a:lstStyle/>
          <a:p>
            <a:pPr algn="ctr">
              <a:spcBef>
                <a:spcPct val="50000"/>
              </a:spcBef>
              <a:defRPr/>
            </a:pPr>
            <a:r>
              <a:rPr kumimoji="1" lang="zh-TW" altLang="en-US" b="1" dirty="0">
                <a:solidFill>
                  <a:srgbClr val="333399"/>
                </a:solidFill>
                <a:effectLst>
                  <a:outerShdw blurRad="38100" dist="38100" dir="2700000" algn="tl">
                    <a:srgbClr val="C0C0C0"/>
                  </a:outerShdw>
                </a:effectLst>
                <a:latin typeface="Calibri" pitchFamily="34" charset="0"/>
                <a:ea typeface="標楷體" pitchFamily="65" charset="-120"/>
              </a:rPr>
              <a:t>台塑關係企業</a:t>
            </a:r>
          </a:p>
        </p:txBody>
      </p:sp>
      <p:sp>
        <p:nvSpPr>
          <p:cNvPr id="8" name="Line 11"/>
          <p:cNvSpPr>
            <a:spLocks noChangeShapeType="1"/>
          </p:cNvSpPr>
          <p:nvPr userDrawn="1"/>
        </p:nvSpPr>
        <p:spPr bwMode="auto">
          <a:xfrm flipV="1">
            <a:off x="2987675" y="712788"/>
            <a:ext cx="5688013" cy="14287"/>
          </a:xfrm>
          <a:prstGeom prst="line">
            <a:avLst/>
          </a:prstGeom>
          <a:noFill/>
          <a:ln w="3810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8" tIns="45682" rIns="91368" bIns="45682"/>
          <a:lstStyle/>
          <a:p>
            <a:endParaRPr lang="zh-TW" altLang="en-US"/>
          </a:p>
        </p:txBody>
      </p:sp>
      <p:sp>
        <p:nvSpPr>
          <p:cNvPr id="9" name="Footer Placeholder 1"/>
          <p:cNvSpPr>
            <a:spLocks noGrp="1"/>
          </p:cNvSpPr>
          <p:nvPr>
            <p:ph type="ftr" sz="quarter" idx="10"/>
          </p:nvPr>
        </p:nvSpPr>
        <p:spPr/>
        <p:txBody>
          <a:bodyPr/>
          <a:lstStyle>
            <a:lvl1pPr>
              <a:defRPr>
                <a:latin typeface="標楷體" panose="03000509000000000000" pitchFamily="65" charset="-120"/>
              </a:defRPr>
            </a:lvl1pPr>
          </a:lstStyle>
          <a:p>
            <a:pPr>
              <a:defRPr/>
            </a:pPr>
            <a:r>
              <a:rPr lang="en-US" altLang="en-US"/>
              <a:t>© 2006, Flowserve Inc.</a:t>
            </a:r>
          </a:p>
        </p:txBody>
      </p:sp>
      <p:sp>
        <p:nvSpPr>
          <p:cNvPr id="10" name="Slide Number Placeholder 2"/>
          <p:cNvSpPr>
            <a:spLocks noGrp="1"/>
          </p:cNvSpPr>
          <p:nvPr>
            <p:ph type="sldNum" sz="quarter" idx="11"/>
          </p:nvPr>
        </p:nvSpPr>
        <p:spPr/>
        <p:txBody>
          <a:bodyPr/>
          <a:lstStyle>
            <a:lvl1pPr>
              <a:defRPr>
                <a:latin typeface="標楷體" panose="03000509000000000000" pitchFamily="65" charset="-120"/>
              </a:defRPr>
            </a:lvl1pPr>
          </a:lstStyle>
          <a:p>
            <a:pPr>
              <a:defRPr/>
            </a:pPr>
            <a:r>
              <a:rPr lang="en-US" altLang="en-US"/>
              <a:t>Flowserve Educational Services</a:t>
            </a:r>
            <a:endParaRPr lang="en-US" altLang="en-US" sz="1000" b="0"/>
          </a:p>
        </p:txBody>
      </p:sp>
    </p:spTree>
    <p:extLst>
      <p:ext uri="{BB962C8B-B14F-4D97-AF65-F5344CB8AC3E}">
        <p14:creationId xmlns:p14="http://schemas.microsoft.com/office/powerpoint/2010/main" val="2627732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Line 5"/>
          <p:cNvSpPr>
            <a:spLocks noChangeShapeType="1"/>
          </p:cNvSpPr>
          <p:nvPr/>
        </p:nvSpPr>
        <p:spPr bwMode="auto">
          <a:xfrm>
            <a:off x="381000" y="842963"/>
            <a:ext cx="861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6" name="Text Box 7"/>
          <p:cNvSpPr txBox="1">
            <a:spLocks noChangeArrowheads="1"/>
          </p:cNvSpPr>
          <p:nvPr/>
        </p:nvSpPr>
        <p:spPr bwMode="auto">
          <a:xfrm>
            <a:off x="4495800" y="0"/>
            <a:ext cx="4464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buSzPct val="100000"/>
              <a:defRPr/>
            </a:pPr>
            <a:r>
              <a:rPr lang="zh-TW" altLang="en-US" sz="1600" b="1" dirty="0">
                <a:solidFill>
                  <a:srgbClr val="000000"/>
                </a:solidFill>
                <a:latin typeface="標楷體" panose="03000509000000000000" pitchFamily="65" charset="-120"/>
                <a:ea typeface="新細明體" charset="-120"/>
                <a:sym typeface="Arial" charset="0"/>
              </a:rPr>
              <a:t>泵的名詞及定義簡介</a:t>
            </a:r>
          </a:p>
        </p:txBody>
      </p:sp>
      <p:sp>
        <p:nvSpPr>
          <p:cNvPr id="7" name="Rectangle 8"/>
          <p:cNvSpPr>
            <a:spLocks noChangeArrowheads="1"/>
          </p:cNvSpPr>
          <p:nvPr/>
        </p:nvSpPr>
        <p:spPr bwMode="auto">
          <a:xfrm>
            <a:off x="8991600" y="0"/>
            <a:ext cx="152400" cy="6858000"/>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en-US" altLang="en-US" dirty="0">
              <a:latin typeface="標楷體" panose="03000509000000000000" pitchFamily="65" charset="-120"/>
            </a:endParaRPr>
          </a:p>
        </p:txBody>
      </p:sp>
      <p:sp>
        <p:nvSpPr>
          <p:cNvPr id="8" name="Line 9"/>
          <p:cNvSpPr>
            <a:spLocks noChangeShapeType="1"/>
          </p:cNvSpPr>
          <p:nvPr/>
        </p:nvSpPr>
        <p:spPr bwMode="auto">
          <a:xfrm>
            <a:off x="1981200" y="457200"/>
            <a:ext cx="68580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TW" altLang="en-US"/>
          </a:p>
        </p:txBody>
      </p:sp>
      <p:pic>
        <p:nvPicPr>
          <p:cNvPr id="9" name="Picture 10" descr="Flowserv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163" y="152400"/>
            <a:ext cx="146843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273050"/>
            <a:ext cx="3008313" cy="1162050"/>
          </a:xfrm>
        </p:spPr>
        <p:txBody>
          <a:bodyPr/>
          <a:lstStyle>
            <a:lvl1pPr algn="l">
              <a:defRPr sz="2000" b="1">
                <a:latin typeface="標楷體" panose="03000509000000000000" pitchFamily="65" charset="-120"/>
              </a:defRPr>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atin typeface="標楷體" panose="03000509000000000000" pitchFamily="65" charset="-120"/>
              </a:defRPr>
            </a:lvl1pPr>
            <a:lvl2pPr>
              <a:defRPr sz="2800">
                <a:latin typeface="標楷體" panose="03000509000000000000" pitchFamily="65" charset="-120"/>
              </a:defRPr>
            </a:lvl2pPr>
            <a:lvl3pPr>
              <a:defRPr sz="2400">
                <a:latin typeface="標楷體" panose="03000509000000000000" pitchFamily="65" charset="-120"/>
              </a:defRPr>
            </a:lvl3pPr>
            <a:lvl4pPr>
              <a:defRPr sz="2000">
                <a:latin typeface="標楷體" panose="03000509000000000000" pitchFamily="65" charset="-120"/>
              </a:defRPr>
            </a:lvl4pPr>
            <a:lvl5pPr>
              <a:defRPr sz="2000">
                <a:latin typeface="標楷體" panose="03000509000000000000" pitchFamily="65" charset="-12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atin typeface="標楷體" panose="03000509000000000000" pitchFamily="65"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0" name="Footer Placeholder 4"/>
          <p:cNvSpPr>
            <a:spLocks noGrp="1"/>
          </p:cNvSpPr>
          <p:nvPr>
            <p:ph type="ftr" sz="quarter" idx="10"/>
          </p:nvPr>
        </p:nvSpPr>
        <p:spPr/>
        <p:txBody>
          <a:bodyPr/>
          <a:lstStyle>
            <a:lvl1pPr>
              <a:defRPr>
                <a:latin typeface="標楷體" panose="03000509000000000000" pitchFamily="65" charset="-120"/>
              </a:defRPr>
            </a:lvl1pPr>
          </a:lstStyle>
          <a:p>
            <a:pPr>
              <a:defRPr/>
            </a:pPr>
            <a:r>
              <a:rPr lang="en-US" altLang="en-US"/>
              <a:t>© 2006, Flowserve Inc.</a:t>
            </a:r>
          </a:p>
        </p:txBody>
      </p:sp>
      <p:sp>
        <p:nvSpPr>
          <p:cNvPr id="11" name="Slide Number Placeholder 5"/>
          <p:cNvSpPr>
            <a:spLocks noGrp="1"/>
          </p:cNvSpPr>
          <p:nvPr>
            <p:ph type="sldNum" sz="quarter" idx="11"/>
          </p:nvPr>
        </p:nvSpPr>
        <p:spPr/>
        <p:txBody>
          <a:bodyPr/>
          <a:lstStyle>
            <a:lvl1pPr>
              <a:defRPr>
                <a:latin typeface="標楷體" panose="03000509000000000000" pitchFamily="65" charset="-120"/>
              </a:defRPr>
            </a:lvl1pPr>
          </a:lstStyle>
          <a:p>
            <a:pPr>
              <a:defRPr/>
            </a:pPr>
            <a:r>
              <a:rPr lang="en-US" altLang="en-US"/>
              <a:t>Flowserve Educational Services</a:t>
            </a:r>
            <a:endParaRPr lang="en-US" altLang="en-US" sz="1000" b="0"/>
          </a:p>
        </p:txBody>
      </p:sp>
    </p:spTree>
    <p:extLst>
      <p:ext uri="{BB962C8B-B14F-4D97-AF65-F5344CB8AC3E}">
        <p14:creationId xmlns:p14="http://schemas.microsoft.com/office/powerpoint/2010/main" val="869207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Line 5"/>
          <p:cNvSpPr>
            <a:spLocks noChangeShapeType="1"/>
          </p:cNvSpPr>
          <p:nvPr/>
        </p:nvSpPr>
        <p:spPr bwMode="auto">
          <a:xfrm>
            <a:off x="381000" y="842963"/>
            <a:ext cx="861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6" name="Text Box 7"/>
          <p:cNvSpPr txBox="1">
            <a:spLocks noChangeArrowheads="1"/>
          </p:cNvSpPr>
          <p:nvPr/>
        </p:nvSpPr>
        <p:spPr bwMode="auto">
          <a:xfrm>
            <a:off x="4495800" y="0"/>
            <a:ext cx="4464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buSzPct val="100000"/>
              <a:defRPr/>
            </a:pPr>
            <a:r>
              <a:rPr lang="zh-TW" altLang="en-US" sz="1600" b="1" dirty="0">
                <a:solidFill>
                  <a:srgbClr val="000000"/>
                </a:solidFill>
                <a:latin typeface="標楷體" panose="03000509000000000000" pitchFamily="65" charset="-120"/>
                <a:ea typeface="新細明體" charset="-120"/>
                <a:sym typeface="Arial" charset="0"/>
              </a:rPr>
              <a:t>泵的名詞及定義簡介</a:t>
            </a:r>
          </a:p>
        </p:txBody>
      </p:sp>
      <p:sp>
        <p:nvSpPr>
          <p:cNvPr id="7" name="Rectangle 8"/>
          <p:cNvSpPr>
            <a:spLocks noChangeArrowheads="1"/>
          </p:cNvSpPr>
          <p:nvPr/>
        </p:nvSpPr>
        <p:spPr bwMode="auto">
          <a:xfrm>
            <a:off x="8991600" y="0"/>
            <a:ext cx="152400" cy="6858000"/>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en-US" altLang="en-US" dirty="0">
              <a:latin typeface="標楷體" panose="03000509000000000000" pitchFamily="65" charset="-120"/>
            </a:endParaRPr>
          </a:p>
        </p:txBody>
      </p:sp>
      <p:sp>
        <p:nvSpPr>
          <p:cNvPr id="8" name="Line 9"/>
          <p:cNvSpPr>
            <a:spLocks noChangeShapeType="1"/>
          </p:cNvSpPr>
          <p:nvPr/>
        </p:nvSpPr>
        <p:spPr bwMode="auto">
          <a:xfrm>
            <a:off x="1981200" y="457200"/>
            <a:ext cx="68580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TW" altLang="en-US"/>
          </a:p>
        </p:txBody>
      </p:sp>
      <p:pic>
        <p:nvPicPr>
          <p:cNvPr id="9" name="Picture 10" descr="Flowserv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163" y="152400"/>
            <a:ext cx="146843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792288" y="4800600"/>
            <a:ext cx="5486400" cy="566738"/>
          </a:xfrm>
        </p:spPr>
        <p:txBody>
          <a:bodyPr/>
          <a:lstStyle>
            <a:lvl1pPr algn="l">
              <a:defRPr sz="2000" b="1">
                <a:latin typeface="標楷體" panose="03000509000000000000" pitchFamily="65" charset="-120"/>
              </a:defRPr>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atin typeface="標楷體" panose="03000509000000000000" pitchFamily="65" charset="-12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atin typeface="標楷體" panose="03000509000000000000" pitchFamily="65"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0" name="Footer Placeholder 4"/>
          <p:cNvSpPr>
            <a:spLocks noGrp="1"/>
          </p:cNvSpPr>
          <p:nvPr>
            <p:ph type="ftr" sz="quarter" idx="10"/>
          </p:nvPr>
        </p:nvSpPr>
        <p:spPr/>
        <p:txBody>
          <a:bodyPr/>
          <a:lstStyle>
            <a:lvl1pPr>
              <a:defRPr>
                <a:latin typeface="標楷體" panose="03000509000000000000" pitchFamily="65" charset="-120"/>
              </a:defRPr>
            </a:lvl1pPr>
          </a:lstStyle>
          <a:p>
            <a:pPr>
              <a:defRPr/>
            </a:pPr>
            <a:r>
              <a:rPr lang="en-US" altLang="en-US"/>
              <a:t>© 2006, Flowserve Inc.</a:t>
            </a:r>
          </a:p>
        </p:txBody>
      </p:sp>
      <p:sp>
        <p:nvSpPr>
          <p:cNvPr id="11" name="Slide Number Placeholder 5"/>
          <p:cNvSpPr>
            <a:spLocks noGrp="1"/>
          </p:cNvSpPr>
          <p:nvPr>
            <p:ph type="sldNum" sz="quarter" idx="11"/>
          </p:nvPr>
        </p:nvSpPr>
        <p:spPr/>
        <p:txBody>
          <a:bodyPr/>
          <a:lstStyle>
            <a:lvl1pPr>
              <a:defRPr>
                <a:latin typeface="標楷體" panose="03000509000000000000" pitchFamily="65" charset="-120"/>
              </a:defRPr>
            </a:lvl1pPr>
          </a:lstStyle>
          <a:p>
            <a:pPr>
              <a:defRPr/>
            </a:pPr>
            <a:r>
              <a:rPr lang="en-US" altLang="en-US"/>
              <a:t>Flowserve Educational Services</a:t>
            </a:r>
            <a:endParaRPr lang="en-US" altLang="en-US" sz="1000" b="0"/>
          </a:p>
        </p:txBody>
      </p:sp>
    </p:spTree>
    <p:extLst>
      <p:ext uri="{BB962C8B-B14F-4D97-AF65-F5344CB8AC3E}">
        <p14:creationId xmlns:p14="http://schemas.microsoft.com/office/powerpoint/2010/main" val="2548262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838200"/>
            <a:ext cx="335280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Enter Title of Slide</a:t>
            </a:r>
          </a:p>
        </p:txBody>
      </p:sp>
      <p:sp>
        <p:nvSpPr>
          <p:cNvPr id="1027" name="Rectangle 3"/>
          <p:cNvSpPr>
            <a:spLocks noGrp="1" noChangeArrowheads="1"/>
          </p:cNvSpPr>
          <p:nvPr>
            <p:ph type="body" idx="1"/>
          </p:nvPr>
        </p:nvSpPr>
        <p:spPr bwMode="auto">
          <a:xfrm>
            <a:off x="457200" y="1719263"/>
            <a:ext cx="8229600" cy="441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239492" name="Rectangle 4"/>
          <p:cNvSpPr>
            <a:spLocks noGrp="1" noChangeArrowheads="1"/>
          </p:cNvSpPr>
          <p:nvPr>
            <p:ph type="ftr" sz="quarter" idx="3"/>
          </p:nvPr>
        </p:nvSpPr>
        <p:spPr bwMode="auto">
          <a:xfrm>
            <a:off x="457200" y="6248400"/>
            <a:ext cx="55626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eaLnBrk="1" hangingPunct="1">
              <a:defRPr sz="900">
                <a:latin typeface="標楷體" panose="03000509000000000000" pitchFamily="65" charset="-120"/>
                <a:cs typeface="Arial" charset="0"/>
              </a:defRPr>
            </a:lvl1pPr>
          </a:lstStyle>
          <a:p>
            <a:pPr>
              <a:defRPr/>
            </a:pPr>
            <a:r>
              <a:rPr lang="en-US" altLang="en-US"/>
              <a:t>© 2006, </a:t>
            </a:r>
            <a:r>
              <a:rPr lang="en-US" altLang="en-US">
                <a:cs typeface="+mn-cs"/>
              </a:rPr>
              <a:t>Flowserve Inc.</a:t>
            </a:r>
          </a:p>
        </p:txBody>
      </p:sp>
      <p:sp>
        <p:nvSpPr>
          <p:cNvPr id="1029" name="Line 5"/>
          <p:cNvSpPr>
            <a:spLocks noChangeShapeType="1"/>
          </p:cNvSpPr>
          <p:nvPr/>
        </p:nvSpPr>
        <p:spPr bwMode="auto">
          <a:xfrm>
            <a:off x="381000" y="842963"/>
            <a:ext cx="861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239494" name="Rectangle 6"/>
          <p:cNvSpPr>
            <a:spLocks noGrp="1" noChangeArrowheads="1"/>
          </p:cNvSpPr>
          <p:nvPr>
            <p:ph type="sldNum" sz="quarter" idx="4"/>
          </p:nvPr>
        </p:nvSpPr>
        <p:spPr bwMode="auto">
          <a:xfrm>
            <a:off x="6096000" y="6248400"/>
            <a:ext cx="2590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eaLnBrk="1" hangingPunct="1">
              <a:defRPr sz="900" b="1">
                <a:latin typeface="標楷體" panose="03000509000000000000" pitchFamily="65" charset="-120"/>
              </a:defRPr>
            </a:lvl1pPr>
          </a:lstStyle>
          <a:p>
            <a:pPr>
              <a:defRPr/>
            </a:pPr>
            <a:r>
              <a:rPr lang="en-US" altLang="en-US"/>
              <a:t>Flowserve Educational Services</a:t>
            </a:r>
            <a:endParaRPr lang="en-US" altLang="en-US" sz="1000"/>
          </a:p>
        </p:txBody>
      </p:sp>
      <p:sp>
        <p:nvSpPr>
          <p:cNvPr id="2055" name="Text Box 7"/>
          <p:cNvSpPr txBox="1">
            <a:spLocks noChangeArrowheads="1"/>
          </p:cNvSpPr>
          <p:nvPr/>
        </p:nvSpPr>
        <p:spPr bwMode="auto">
          <a:xfrm>
            <a:off x="6324600" y="58738"/>
            <a:ext cx="2514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buSzPct val="100000"/>
              <a:defRPr/>
            </a:pPr>
            <a:r>
              <a:rPr lang="zh-TW" altLang="en-US" b="1" dirty="0">
                <a:solidFill>
                  <a:srgbClr val="000000"/>
                </a:solidFill>
                <a:latin typeface="標楷體" panose="03000509000000000000" pitchFamily="65" charset="-120"/>
                <a:ea typeface="標楷體" panose="03000509000000000000" pitchFamily="65" charset="-120"/>
                <a:sym typeface="Arial" charset="0"/>
              </a:rPr>
              <a:t>泵的名詞及定義簡介</a:t>
            </a:r>
          </a:p>
        </p:txBody>
      </p:sp>
      <p:sp>
        <p:nvSpPr>
          <p:cNvPr id="2056" name="Rectangle 8"/>
          <p:cNvSpPr>
            <a:spLocks noChangeArrowheads="1"/>
          </p:cNvSpPr>
          <p:nvPr/>
        </p:nvSpPr>
        <p:spPr bwMode="auto">
          <a:xfrm>
            <a:off x="8991600" y="0"/>
            <a:ext cx="152400" cy="6858000"/>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en-US" altLang="en-US" dirty="0">
              <a:latin typeface="標楷體" panose="03000509000000000000" pitchFamily="65" charset="-120"/>
            </a:endParaRPr>
          </a:p>
        </p:txBody>
      </p:sp>
      <p:sp>
        <p:nvSpPr>
          <p:cNvPr id="1033" name="Line 9"/>
          <p:cNvSpPr>
            <a:spLocks noChangeShapeType="1"/>
          </p:cNvSpPr>
          <p:nvPr/>
        </p:nvSpPr>
        <p:spPr bwMode="auto">
          <a:xfrm>
            <a:off x="1981200" y="457200"/>
            <a:ext cx="68580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TW" altLang="en-US"/>
          </a:p>
        </p:txBody>
      </p:sp>
      <p:pic>
        <p:nvPicPr>
          <p:cNvPr id="1034" name="Picture 10" descr="Flowserve"/>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84163" y="152400"/>
            <a:ext cx="146843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81" r:id="rId1"/>
    <p:sldLayoutId id="2147484382" r:id="rId2"/>
    <p:sldLayoutId id="2147484383" r:id="rId3"/>
    <p:sldLayoutId id="2147484384" r:id="rId4"/>
    <p:sldLayoutId id="2147484385" r:id="rId5"/>
    <p:sldLayoutId id="2147484386" r:id="rId6"/>
    <p:sldLayoutId id="2147484387" r:id="rId7"/>
    <p:sldLayoutId id="2147484388" r:id="rId8"/>
    <p:sldLayoutId id="2147484389" r:id="rId9"/>
    <p:sldLayoutId id="2147484390" r:id="rId10"/>
    <p:sldLayoutId id="2147484391" r:id="rId11"/>
    <p:sldLayoutId id="2147484392" r:id="rId12"/>
    <p:sldLayoutId id="2147484393" r:id="rId13"/>
  </p:sldLayoutIdLst>
  <p:hf sldNum="0" hdr="0" ftr="0" dt="0"/>
  <p:txStyles>
    <p:titleStyle>
      <a:lvl1pPr algn="l" rtl="0" eaLnBrk="0" fontAlgn="base" hangingPunct="0">
        <a:spcBef>
          <a:spcPct val="0"/>
        </a:spcBef>
        <a:spcAft>
          <a:spcPct val="0"/>
        </a:spcAft>
        <a:defRPr sz="1600" b="1">
          <a:solidFill>
            <a:schemeClr val="tx1"/>
          </a:solidFill>
          <a:latin typeface="標楷體" panose="03000509000000000000" pitchFamily="65" charset="-120"/>
          <a:ea typeface="+mj-ea"/>
          <a:cs typeface="+mj-cs"/>
        </a:defRPr>
      </a:lvl1pPr>
      <a:lvl2pPr algn="l" rtl="0" eaLnBrk="0" fontAlgn="base" hangingPunct="0">
        <a:spcBef>
          <a:spcPct val="0"/>
        </a:spcBef>
        <a:spcAft>
          <a:spcPct val="0"/>
        </a:spcAft>
        <a:defRPr sz="1600" b="1">
          <a:solidFill>
            <a:schemeClr val="tx1"/>
          </a:solidFill>
          <a:latin typeface="標楷體" pitchFamily="65" charset="-120"/>
        </a:defRPr>
      </a:lvl2pPr>
      <a:lvl3pPr algn="l" rtl="0" eaLnBrk="0" fontAlgn="base" hangingPunct="0">
        <a:spcBef>
          <a:spcPct val="0"/>
        </a:spcBef>
        <a:spcAft>
          <a:spcPct val="0"/>
        </a:spcAft>
        <a:defRPr sz="1600" b="1">
          <a:solidFill>
            <a:schemeClr val="tx1"/>
          </a:solidFill>
          <a:latin typeface="標楷體" pitchFamily="65" charset="-120"/>
        </a:defRPr>
      </a:lvl3pPr>
      <a:lvl4pPr algn="l" rtl="0" eaLnBrk="0" fontAlgn="base" hangingPunct="0">
        <a:spcBef>
          <a:spcPct val="0"/>
        </a:spcBef>
        <a:spcAft>
          <a:spcPct val="0"/>
        </a:spcAft>
        <a:defRPr sz="1600" b="1">
          <a:solidFill>
            <a:schemeClr val="tx1"/>
          </a:solidFill>
          <a:latin typeface="標楷體" pitchFamily="65" charset="-120"/>
        </a:defRPr>
      </a:lvl4pPr>
      <a:lvl5pPr algn="l" rtl="0" eaLnBrk="0" fontAlgn="base" hangingPunct="0">
        <a:spcBef>
          <a:spcPct val="0"/>
        </a:spcBef>
        <a:spcAft>
          <a:spcPct val="0"/>
        </a:spcAft>
        <a:defRPr sz="1600" b="1">
          <a:solidFill>
            <a:schemeClr val="tx1"/>
          </a:solidFill>
          <a:latin typeface="標楷體" pitchFamily="65" charset="-120"/>
        </a:defRPr>
      </a:lvl5pPr>
      <a:lvl6pPr marL="457200" algn="l" rtl="0" fontAlgn="base">
        <a:spcBef>
          <a:spcPct val="0"/>
        </a:spcBef>
        <a:spcAft>
          <a:spcPct val="0"/>
        </a:spcAft>
        <a:defRPr sz="1600" b="1">
          <a:solidFill>
            <a:schemeClr val="tx1"/>
          </a:solidFill>
          <a:latin typeface="Arial" charset="0"/>
        </a:defRPr>
      </a:lvl6pPr>
      <a:lvl7pPr marL="914400" algn="l" rtl="0" fontAlgn="base">
        <a:spcBef>
          <a:spcPct val="0"/>
        </a:spcBef>
        <a:spcAft>
          <a:spcPct val="0"/>
        </a:spcAft>
        <a:defRPr sz="1600" b="1">
          <a:solidFill>
            <a:schemeClr val="tx1"/>
          </a:solidFill>
          <a:latin typeface="Arial" charset="0"/>
        </a:defRPr>
      </a:lvl7pPr>
      <a:lvl8pPr marL="1371600" algn="l" rtl="0" fontAlgn="base">
        <a:spcBef>
          <a:spcPct val="0"/>
        </a:spcBef>
        <a:spcAft>
          <a:spcPct val="0"/>
        </a:spcAft>
        <a:defRPr sz="1600" b="1">
          <a:solidFill>
            <a:schemeClr val="tx1"/>
          </a:solidFill>
          <a:latin typeface="Arial" charset="0"/>
        </a:defRPr>
      </a:lvl8pPr>
      <a:lvl9pPr marL="1828800" algn="l" rtl="0" fontAlgn="base">
        <a:spcBef>
          <a:spcPct val="0"/>
        </a:spcBef>
        <a:spcAft>
          <a:spcPct val="0"/>
        </a:spcAft>
        <a:defRPr sz="1600" b="1">
          <a:solidFill>
            <a:schemeClr val="tx1"/>
          </a:solidFill>
          <a:latin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itchFamily="2" charset="2"/>
        <a:defRPr sz="3000">
          <a:solidFill>
            <a:schemeClr val="tx1"/>
          </a:solidFill>
          <a:latin typeface="標楷體" panose="03000509000000000000" pitchFamily="65" charset="-120"/>
          <a:ea typeface="+mn-ea"/>
          <a:cs typeface="+mn-cs"/>
        </a:defRPr>
      </a:lvl1pPr>
      <a:lvl2pPr marL="452438" indent="-233363" algn="l" rtl="0" eaLnBrk="0" fontAlgn="base" hangingPunct="0">
        <a:spcBef>
          <a:spcPct val="20000"/>
        </a:spcBef>
        <a:spcAft>
          <a:spcPct val="0"/>
        </a:spcAft>
        <a:buClr>
          <a:schemeClr val="tx1"/>
        </a:buClr>
        <a:buSzPct val="70000"/>
        <a:buFont typeface="Wingdings" pitchFamily="2" charset="2"/>
        <a:buChar char="l"/>
        <a:defRPr sz="2600">
          <a:solidFill>
            <a:schemeClr val="tx1"/>
          </a:solidFill>
          <a:latin typeface="標楷體" panose="03000509000000000000" pitchFamily="65" charset="-120"/>
        </a:defRPr>
      </a:lvl2pPr>
      <a:lvl3pPr marL="798513" indent="-231775" algn="l" rtl="0" eaLnBrk="0" fontAlgn="base" hangingPunct="0">
        <a:spcBef>
          <a:spcPct val="20000"/>
        </a:spcBef>
        <a:spcAft>
          <a:spcPct val="0"/>
        </a:spcAft>
        <a:buClr>
          <a:schemeClr val="tx1"/>
        </a:buClr>
        <a:buSzPct val="70000"/>
        <a:buFont typeface="Wingdings" pitchFamily="2" charset="2"/>
        <a:buChar char="n"/>
        <a:defRPr sz="2300">
          <a:solidFill>
            <a:schemeClr val="tx1"/>
          </a:solidFill>
          <a:latin typeface="標楷體" panose="03000509000000000000" pitchFamily="65" charset="-120"/>
        </a:defRPr>
      </a:lvl3pPr>
      <a:lvl4pPr marL="1146175" indent="-231775" algn="l" rtl="0" eaLnBrk="0" fontAlgn="base" hangingPunct="0">
        <a:spcBef>
          <a:spcPct val="20000"/>
        </a:spcBef>
        <a:spcAft>
          <a:spcPct val="0"/>
        </a:spcAft>
        <a:buClr>
          <a:schemeClr val="tx1"/>
        </a:buClr>
        <a:buSzPct val="75000"/>
        <a:buFont typeface="Wingdings" pitchFamily="2" charset="2"/>
        <a:buChar char="u"/>
        <a:defRPr sz="2000">
          <a:solidFill>
            <a:schemeClr val="tx1"/>
          </a:solidFill>
          <a:latin typeface="標楷體" panose="03000509000000000000" pitchFamily="65" charset="-120"/>
        </a:defRPr>
      </a:lvl4pPr>
      <a:lvl5pPr marL="1481138" indent="-160338" algn="l" rtl="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標楷體" panose="03000509000000000000" pitchFamily="65" charset="-120"/>
        </a:defRPr>
      </a:lvl5pPr>
      <a:lvl6pPr marL="1938338" indent="-160338"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395538" indent="-160338"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852738" indent="-160338"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309938" indent="-160338"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https://github.com/yijutseng/DataVisPython/blob/master/matplotlib.ipynb"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tiff"/><Relationship Id="rId1" Type="http://schemas.openxmlformats.org/officeDocument/2006/relationships/slideLayout" Target="../slideLayouts/slideLayout2.xml"/><Relationship Id="rId4" Type="http://schemas.openxmlformats.org/officeDocument/2006/relationships/hyperlink" Target="https://github.com/yijutseng/DataVisPython/blob/master/matplotlib.ipynb"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tiff"/><Relationship Id="rId1" Type="http://schemas.openxmlformats.org/officeDocument/2006/relationships/slideLayout" Target="../slideLayouts/slideLayout2.xml"/><Relationship Id="rId4" Type="http://schemas.openxmlformats.org/officeDocument/2006/relationships/hyperlink" Target="https://github.com/yijutseng/DataVisPython/blob/master/matplotlib.ipynb"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yijutseng/DataVisPython/blob/master/matplotlib.ipynb"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hyperlink" Target="https://github.com/yijutseng/DataVisPython/blob/master/matplotlib.ipynb" TargetMode="Externa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hyperlink" Target="https://zh.wikipedia.org/wiki/%E7%AE%A1%E5%88%B6%E5%9C%96"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github.com/yijutseng/DataVisPython/blob/master/matplotlib.ipynb"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hyperlink" Target="https://github.com/yijutseng/DataVisPython/blob/master/matplotlib.ipynb"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hyperlink" Target="https://github.com/yijutseng/DataVisPython/blob/master/matplotlib.ipynb" TargetMode="Externa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hyperlink" Target="https://github.com/yijutseng/DataVisPython/blob/master/matplotlib.ipynb" TargetMode="Externa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2" Type="http://schemas.openxmlformats.org/officeDocument/2006/relationships/hyperlink" Target="https://archive.ics.uci.edu/ml/datasets/Beijing+Multi-Site+Air-Quality+Data"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emf"/><Relationship Id="rId1" Type="http://schemas.openxmlformats.org/officeDocument/2006/relationships/slideLayout" Target="../slideLayouts/slideLayout2.xml"/><Relationship Id="rId5" Type="http://schemas.openxmlformats.org/officeDocument/2006/relationships/hyperlink" Target="https://github.com/yijutseng/DataVisPython/blob/master/matplotlib.ipynb" TargetMode="Externa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tiff"/><Relationship Id="rId1" Type="http://schemas.openxmlformats.org/officeDocument/2006/relationships/slideLayout" Target="../slideLayouts/slideLayout2.xml"/><Relationship Id="rId4" Type="http://schemas.openxmlformats.org/officeDocument/2006/relationships/hyperlink" Target="https://github.com/yijutseng/DataVisPython/blob/master/matplotlib.ipynb"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yijutseng/DataVisPython/blob/master/matplotlib.ipynb"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hyperlink" Target="https://github.com/yijutseng/DataVisPython/blob/master/matplotlib.ipynb"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tiff"/><Relationship Id="rId1" Type="http://schemas.openxmlformats.org/officeDocument/2006/relationships/slideLayout" Target="../slideLayouts/slideLayout2.xml"/><Relationship Id="rId4" Type="http://schemas.openxmlformats.org/officeDocument/2006/relationships/hyperlink" Target="https://github.com/yijutseng/DataVisPython/blob/master/matplotlib.ipynb"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yijutseng/DataVisPython/blob/master/matplotlib.ipynb"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yijutseng/DataVisPython/blob/master/matplotlib.ipynb"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github.com/yijutseng/DataVisPython/blob/master/matplotlib.ipynb" TargetMode="Externa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github.com/yijutseng/DataVisPython/blob/master/matplotlib.ipynb" TargetMode="Externa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github.com/yijutseng/DataVisPython/blob/master/matplotlib.ipynb" TargetMode="Externa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github.com/yijutseng/DataVisPython/blob/master/matplotlib.ipynb" TargetMode="External"/><Relationship Id="rId1" Type="http://schemas.openxmlformats.org/officeDocument/2006/relationships/slideLayout" Target="../slideLayouts/slideLayout2.xml"/><Relationship Id="rId4" Type="http://schemas.openxmlformats.org/officeDocument/2006/relationships/image" Target="../media/image42.tiff"/></Relationships>
</file>

<file path=ppt/slides/_rels/slide44.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hyperlink" Target="https://github.com/yijutseng/DataVisPython/blob/master/matplotlib.ipynb"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github.com/yijutseng/DataVisPython/blob/master/matplotlib.ipynb"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github.com/yijutseng/DataVisPython/blob/master/matplotlib.ipynb"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github.com/yijutseng/DataVisPython/blob/master/matplotlib.ipynb" TargetMode="Externa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hyperlink" Target="https://github.com/yijutseng/DataVisPython/blob/master/matplotlib.ipynb" TargetMode="Externa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hyperlink" Target="https://matplotlib.org/tutorials/colors/colors.html"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hyperlink" Target="https://github.com/yijutseng/DataVisPython/blob/master/matplotlib.ipynb" TargetMode="External"/><Relationship Id="rId5" Type="http://schemas.openxmlformats.org/officeDocument/2006/relationships/image" Target="../media/image53.tiff"/><Relationship Id="rId4" Type="http://schemas.openxmlformats.org/officeDocument/2006/relationships/image" Target="../media/image52.tiff"/></Relationships>
</file>

<file path=ppt/slides/_rels/slide52.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hyperlink" Target="https://matplotlib.org/api/markers_api.html"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yijutseng/DataVisPython/blob/master/matplotlib.ipynb" TargetMode="External"/><Relationship Id="rId7" Type="http://schemas.openxmlformats.org/officeDocument/2006/relationships/image" Target="../media/image58.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7.tiff"/><Relationship Id="rId5" Type="http://schemas.openxmlformats.org/officeDocument/2006/relationships/image" Target="../media/image53.tiff"/><Relationship Id="rId4" Type="http://schemas.openxmlformats.org/officeDocument/2006/relationships/image" Target="../media/image51.png"/></Relationships>
</file>

<file path=ppt/slides/_rels/slide54.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hyperlink" Target="https://matplotlib.org/3.1.0/gallery/lines_bars_and_markers/linestyles.html"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2.png"/><Relationship Id="rId2" Type="http://schemas.openxmlformats.org/officeDocument/2006/relationships/hyperlink" Target="https://github.com/yijutseng/DataVisPython/blob/master/matplotlib.ipynb" TargetMode="Externa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tiff"/><Relationship Id="rId4" Type="http://schemas.openxmlformats.org/officeDocument/2006/relationships/image" Target="../media/image57.tiff"/></Relationships>
</file>

<file path=ppt/slides/_rels/slide56.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hyperlink" Target="https://github.com/yijutseng/DataVisPython/blob/master/matplotlib.ipynb" TargetMode="Externa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7.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hyperlink" Target="https://github.com/yijutseng/DataVisPython/blob/master/matplotlib.ipynb" TargetMode="Externa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github.com/yijutseng/DataVisPython/blob/master/matplotlib.ipynb" TargetMode="Externa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9.xml.rels><?xml version="1.0" encoding="UTF-8" standalone="yes"?>
<Relationships xmlns="http://schemas.openxmlformats.org/package/2006/relationships"><Relationship Id="rId3" Type="http://schemas.openxmlformats.org/officeDocument/2006/relationships/hyperlink" Target="https://matplotlib.org/" TargetMode="External"/><Relationship Id="rId2" Type="http://schemas.openxmlformats.org/officeDocument/2006/relationships/hyperlink" Target="https://python-graph-gallery.com/" TargetMode="External"/><Relationship Id="rId1" Type="http://schemas.openxmlformats.org/officeDocument/2006/relationships/slideLayout" Target="../slideLayouts/slideLayout2.xml"/><Relationship Id="rId4" Type="http://schemas.openxmlformats.org/officeDocument/2006/relationships/hyperlink" Target="https://seaborn.pydata.org/introduction.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yijutseng/DataVisPython/blob/master/matplotlib.ipynb"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archive.ics.uci.edu/ml/datasets/Beijing+Multi-Site+Air-Quality+Data"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bwMode="auto">
          <a:xfrm>
            <a:off x="1892524" y="2263775"/>
            <a:ext cx="5367436"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1600" b="1">
                <a:solidFill>
                  <a:schemeClr val="tx1"/>
                </a:solidFill>
                <a:latin typeface="標楷體" panose="03000509000000000000" pitchFamily="65" charset="-120"/>
                <a:ea typeface="+mj-ea"/>
                <a:cs typeface="+mj-cs"/>
              </a:defRPr>
            </a:lvl1pPr>
            <a:lvl2pPr algn="l" rtl="0" eaLnBrk="0" fontAlgn="base" hangingPunct="0">
              <a:spcBef>
                <a:spcPct val="0"/>
              </a:spcBef>
              <a:spcAft>
                <a:spcPct val="0"/>
              </a:spcAft>
              <a:defRPr sz="1600" b="1">
                <a:solidFill>
                  <a:schemeClr val="tx1"/>
                </a:solidFill>
                <a:latin typeface="標楷體" pitchFamily="65" charset="-120"/>
              </a:defRPr>
            </a:lvl2pPr>
            <a:lvl3pPr algn="l" rtl="0" eaLnBrk="0" fontAlgn="base" hangingPunct="0">
              <a:spcBef>
                <a:spcPct val="0"/>
              </a:spcBef>
              <a:spcAft>
                <a:spcPct val="0"/>
              </a:spcAft>
              <a:defRPr sz="1600" b="1">
                <a:solidFill>
                  <a:schemeClr val="tx1"/>
                </a:solidFill>
                <a:latin typeface="標楷體" pitchFamily="65" charset="-120"/>
              </a:defRPr>
            </a:lvl3pPr>
            <a:lvl4pPr algn="l" rtl="0" eaLnBrk="0" fontAlgn="base" hangingPunct="0">
              <a:spcBef>
                <a:spcPct val="0"/>
              </a:spcBef>
              <a:spcAft>
                <a:spcPct val="0"/>
              </a:spcAft>
              <a:defRPr sz="1600" b="1">
                <a:solidFill>
                  <a:schemeClr val="tx1"/>
                </a:solidFill>
                <a:latin typeface="標楷體" pitchFamily="65" charset="-120"/>
              </a:defRPr>
            </a:lvl4pPr>
            <a:lvl5pPr algn="l" rtl="0" eaLnBrk="0" fontAlgn="base" hangingPunct="0">
              <a:spcBef>
                <a:spcPct val="0"/>
              </a:spcBef>
              <a:spcAft>
                <a:spcPct val="0"/>
              </a:spcAft>
              <a:defRPr sz="1600" b="1">
                <a:solidFill>
                  <a:schemeClr val="tx1"/>
                </a:solidFill>
                <a:latin typeface="標楷體" pitchFamily="65" charset="-120"/>
              </a:defRPr>
            </a:lvl5pPr>
            <a:lvl6pPr marL="457200" algn="l" rtl="0" fontAlgn="base">
              <a:spcBef>
                <a:spcPct val="0"/>
              </a:spcBef>
              <a:spcAft>
                <a:spcPct val="0"/>
              </a:spcAft>
              <a:defRPr sz="1600" b="1">
                <a:solidFill>
                  <a:schemeClr val="tx1"/>
                </a:solidFill>
                <a:latin typeface="Arial" charset="0"/>
              </a:defRPr>
            </a:lvl6pPr>
            <a:lvl7pPr marL="914400" algn="l" rtl="0" fontAlgn="base">
              <a:spcBef>
                <a:spcPct val="0"/>
              </a:spcBef>
              <a:spcAft>
                <a:spcPct val="0"/>
              </a:spcAft>
              <a:defRPr sz="1600" b="1">
                <a:solidFill>
                  <a:schemeClr val="tx1"/>
                </a:solidFill>
                <a:latin typeface="Arial" charset="0"/>
              </a:defRPr>
            </a:lvl7pPr>
            <a:lvl8pPr marL="1371600" algn="l" rtl="0" fontAlgn="base">
              <a:spcBef>
                <a:spcPct val="0"/>
              </a:spcBef>
              <a:spcAft>
                <a:spcPct val="0"/>
              </a:spcAft>
              <a:defRPr sz="1600" b="1">
                <a:solidFill>
                  <a:schemeClr val="tx1"/>
                </a:solidFill>
                <a:latin typeface="Arial" charset="0"/>
              </a:defRPr>
            </a:lvl8pPr>
            <a:lvl9pPr marL="1828800" algn="l" rtl="0" fontAlgn="base">
              <a:spcBef>
                <a:spcPct val="0"/>
              </a:spcBef>
              <a:spcAft>
                <a:spcPct val="0"/>
              </a:spcAft>
              <a:defRPr sz="1600" b="1">
                <a:solidFill>
                  <a:schemeClr val="tx1"/>
                </a:solidFill>
                <a:latin typeface="Arial" charset="0"/>
              </a:defRPr>
            </a:lvl9pPr>
          </a:lstStyle>
          <a:p>
            <a:pPr eaLnBrk="1" hangingPunct="1"/>
            <a:r>
              <a:rPr lang="zh-CN" altLang="en-US" sz="4000" dirty="0">
                <a:solidFill>
                  <a:srgbClr val="0000CC"/>
                </a:solidFill>
                <a:ea typeface="標楷體" panose="03000509000000000000" pitchFamily="65" charset="-120"/>
              </a:rPr>
              <a:t>人工智慧基礎</a:t>
            </a:r>
            <a:r>
              <a:rPr lang="zh-TW" altLang="en-US" sz="4000" dirty="0">
                <a:solidFill>
                  <a:srgbClr val="0000CC"/>
                </a:solidFill>
                <a:ea typeface="標楷體" panose="03000509000000000000" pitchFamily="65" charset="-120"/>
              </a:rPr>
              <a:t>訓練教育</a:t>
            </a:r>
            <a:endParaRPr lang="en-US" altLang="zh-TW" sz="4000" dirty="0">
              <a:solidFill>
                <a:srgbClr val="0000CC"/>
              </a:solidFill>
              <a:ea typeface="標楷體" panose="03000509000000000000" pitchFamily="65" charset="-120"/>
            </a:endParaRPr>
          </a:p>
          <a:p>
            <a:pPr algn="ctr" eaLnBrk="1" hangingPunct="1"/>
            <a:r>
              <a:rPr lang="zh-CN" altLang="en-US" sz="3600" dirty="0">
                <a:solidFill>
                  <a:srgbClr val="0000CC"/>
                </a:solidFill>
                <a:ea typeface="標楷體" panose="03000509000000000000" pitchFamily="65" charset="-120"/>
              </a:rPr>
              <a:t>第</a:t>
            </a:r>
            <a:r>
              <a:rPr lang="en-US" altLang="zh-CN" sz="3600" dirty="0">
                <a:solidFill>
                  <a:srgbClr val="0000CC"/>
                </a:solidFill>
                <a:ea typeface="標楷體" panose="03000509000000000000" pitchFamily="65" charset="-120"/>
              </a:rPr>
              <a:t>4</a:t>
            </a:r>
            <a:r>
              <a:rPr lang="zh-CN" altLang="en-US" sz="3600" dirty="0">
                <a:solidFill>
                  <a:srgbClr val="0000CC"/>
                </a:solidFill>
                <a:ea typeface="標楷體" panose="03000509000000000000" pitchFamily="65" charset="-120"/>
              </a:rPr>
              <a:t>單元</a:t>
            </a:r>
            <a:endParaRPr lang="en-US" altLang="zh-TW" sz="3600" dirty="0">
              <a:solidFill>
                <a:srgbClr val="0000CC"/>
              </a:solidFill>
              <a:ea typeface="標楷體" panose="03000509000000000000" pitchFamily="65" charset="-120"/>
            </a:endParaRPr>
          </a:p>
        </p:txBody>
      </p:sp>
      <p:sp>
        <p:nvSpPr>
          <p:cNvPr id="8" name="Rectangle 2"/>
          <p:cNvSpPr txBox="1">
            <a:spLocks noChangeArrowheads="1"/>
          </p:cNvSpPr>
          <p:nvPr/>
        </p:nvSpPr>
        <p:spPr bwMode="auto">
          <a:xfrm>
            <a:off x="219758" y="3645024"/>
            <a:ext cx="8712968" cy="1276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1600" b="1">
                <a:solidFill>
                  <a:schemeClr val="tx1"/>
                </a:solidFill>
                <a:latin typeface="標楷體" panose="03000509000000000000" pitchFamily="65" charset="-120"/>
                <a:ea typeface="+mj-ea"/>
                <a:cs typeface="+mj-cs"/>
              </a:defRPr>
            </a:lvl1pPr>
            <a:lvl2pPr algn="l" rtl="0" eaLnBrk="0" fontAlgn="base" hangingPunct="0">
              <a:spcBef>
                <a:spcPct val="0"/>
              </a:spcBef>
              <a:spcAft>
                <a:spcPct val="0"/>
              </a:spcAft>
              <a:defRPr sz="1600" b="1">
                <a:solidFill>
                  <a:schemeClr val="tx1"/>
                </a:solidFill>
                <a:latin typeface="標楷體" pitchFamily="65" charset="-120"/>
              </a:defRPr>
            </a:lvl2pPr>
            <a:lvl3pPr algn="l" rtl="0" eaLnBrk="0" fontAlgn="base" hangingPunct="0">
              <a:spcBef>
                <a:spcPct val="0"/>
              </a:spcBef>
              <a:spcAft>
                <a:spcPct val="0"/>
              </a:spcAft>
              <a:defRPr sz="1600" b="1">
                <a:solidFill>
                  <a:schemeClr val="tx1"/>
                </a:solidFill>
                <a:latin typeface="標楷體" pitchFamily="65" charset="-120"/>
              </a:defRPr>
            </a:lvl3pPr>
            <a:lvl4pPr algn="l" rtl="0" eaLnBrk="0" fontAlgn="base" hangingPunct="0">
              <a:spcBef>
                <a:spcPct val="0"/>
              </a:spcBef>
              <a:spcAft>
                <a:spcPct val="0"/>
              </a:spcAft>
              <a:defRPr sz="1600" b="1">
                <a:solidFill>
                  <a:schemeClr val="tx1"/>
                </a:solidFill>
                <a:latin typeface="標楷體" pitchFamily="65" charset="-120"/>
              </a:defRPr>
            </a:lvl4pPr>
            <a:lvl5pPr algn="l" rtl="0" eaLnBrk="0" fontAlgn="base" hangingPunct="0">
              <a:spcBef>
                <a:spcPct val="0"/>
              </a:spcBef>
              <a:spcAft>
                <a:spcPct val="0"/>
              </a:spcAft>
              <a:defRPr sz="1600" b="1">
                <a:solidFill>
                  <a:schemeClr val="tx1"/>
                </a:solidFill>
                <a:latin typeface="標楷體" pitchFamily="65" charset="-120"/>
              </a:defRPr>
            </a:lvl5pPr>
            <a:lvl6pPr marL="457200" algn="l" rtl="0" fontAlgn="base">
              <a:spcBef>
                <a:spcPct val="0"/>
              </a:spcBef>
              <a:spcAft>
                <a:spcPct val="0"/>
              </a:spcAft>
              <a:defRPr sz="1600" b="1">
                <a:solidFill>
                  <a:schemeClr val="tx1"/>
                </a:solidFill>
                <a:latin typeface="Arial" charset="0"/>
              </a:defRPr>
            </a:lvl6pPr>
            <a:lvl7pPr marL="914400" algn="l" rtl="0" fontAlgn="base">
              <a:spcBef>
                <a:spcPct val="0"/>
              </a:spcBef>
              <a:spcAft>
                <a:spcPct val="0"/>
              </a:spcAft>
              <a:defRPr sz="1600" b="1">
                <a:solidFill>
                  <a:schemeClr val="tx1"/>
                </a:solidFill>
                <a:latin typeface="Arial" charset="0"/>
              </a:defRPr>
            </a:lvl7pPr>
            <a:lvl8pPr marL="1371600" algn="l" rtl="0" fontAlgn="base">
              <a:spcBef>
                <a:spcPct val="0"/>
              </a:spcBef>
              <a:spcAft>
                <a:spcPct val="0"/>
              </a:spcAft>
              <a:defRPr sz="1600" b="1">
                <a:solidFill>
                  <a:schemeClr val="tx1"/>
                </a:solidFill>
                <a:latin typeface="Arial" charset="0"/>
              </a:defRPr>
            </a:lvl8pPr>
            <a:lvl9pPr marL="1828800" algn="l" rtl="0" fontAlgn="base">
              <a:spcBef>
                <a:spcPct val="0"/>
              </a:spcBef>
              <a:spcAft>
                <a:spcPct val="0"/>
              </a:spcAft>
              <a:defRPr sz="1600" b="1">
                <a:solidFill>
                  <a:schemeClr val="tx1"/>
                </a:solidFill>
                <a:latin typeface="Arial" charset="0"/>
              </a:defRPr>
            </a:lvl9pPr>
          </a:lstStyle>
          <a:p>
            <a:pPr algn="ctr"/>
            <a:r>
              <a:rPr lang="zh-HK" altLang="zh-TW" sz="3200" dirty="0">
                <a:solidFill>
                  <a:srgbClr val="0000FF"/>
                </a:solidFill>
                <a:ea typeface="標楷體" panose="03000509000000000000" pitchFamily="65" charset="-120"/>
              </a:rPr>
              <a:t>資料</a:t>
            </a:r>
            <a:r>
              <a:rPr lang="zh-CN" altLang="en-US" sz="3200" dirty="0">
                <a:solidFill>
                  <a:srgbClr val="0000FF"/>
                </a:solidFill>
                <a:ea typeface="標楷體" panose="03000509000000000000" pitchFamily="65" charset="-120"/>
              </a:rPr>
              <a:t>視覺化</a:t>
            </a:r>
            <a:endParaRPr lang="en-US" altLang="zh-TW" sz="3200" dirty="0">
              <a:solidFill>
                <a:srgbClr val="0000FF"/>
              </a:solidFill>
              <a:ea typeface="標楷體" panose="03000509000000000000" pitchFamily="65" charset="-120"/>
            </a:endParaRPr>
          </a:p>
          <a:p>
            <a:pPr algn="ctr"/>
            <a:endParaRPr lang="zh-TW" altLang="zh-TW"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4FB156C-093B-AF45-9F95-56810B988706}"/>
              </a:ext>
            </a:extLst>
          </p:cNvPr>
          <p:cNvSpPr>
            <a:spLocks noGrp="1"/>
          </p:cNvSpPr>
          <p:nvPr>
            <p:ph type="title"/>
          </p:nvPr>
        </p:nvSpPr>
        <p:spPr/>
        <p:txBody>
          <a:bodyPr/>
          <a:lstStyle/>
          <a:p>
            <a:r>
              <a:rPr kumimoji="1" lang="zh-TW" altLang="en-US" dirty="0"/>
              <a:t>使用資料介紹</a:t>
            </a:r>
          </a:p>
        </p:txBody>
      </p:sp>
      <p:sp>
        <p:nvSpPr>
          <p:cNvPr id="3" name="內容版面配置區 2">
            <a:extLst>
              <a:ext uri="{FF2B5EF4-FFF2-40B4-BE49-F238E27FC236}">
                <a16:creationId xmlns:a16="http://schemas.microsoft.com/office/drawing/2014/main" id="{E498CEAF-7DD4-2649-9BE7-06F177753627}"/>
              </a:ext>
            </a:extLst>
          </p:cNvPr>
          <p:cNvSpPr>
            <a:spLocks noGrp="1"/>
          </p:cNvSpPr>
          <p:nvPr>
            <p:ph idx="1"/>
          </p:nvPr>
        </p:nvSpPr>
        <p:spPr/>
        <p:txBody>
          <a:bodyPr/>
          <a:lstStyle/>
          <a:p>
            <a:pPr marL="514350" indent="-514350">
              <a:buFont typeface="Arial" panose="020B0604020202020204" pitchFamily="34" charset="0"/>
              <a:buChar char="•"/>
            </a:pPr>
            <a:r>
              <a:rPr lang="zh-TW" altLang="en-US" dirty="0"/>
              <a:t>資料欄位有</a:t>
            </a:r>
            <a:r>
              <a:rPr lang="en-US" altLang="zh-TW" dirty="0"/>
              <a:t>:</a:t>
            </a:r>
            <a:endParaRPr lang="en" altLang="zh-TW" dirty="0"/>
          </a:p>
          <a:p>
            <a:pPr marL="623888" lvl="1" indent="-514350">
              <a:buFont typeface="+mj-lt"/>
              <a:buAutoNum type="arabicPeriod" startAt="13"/>
            </a:pPr>
            <a:r>
              <a:rPr lang="en" altLang="zh-TW" dirty="0"/>
              <a:t>PRES: pressure (</a:t>
            </a:r>
            <a:r>
              <a:rPr lang="en" altLang="zh-TW" dirty="0" err="1"/>
              <a:t>hPa</a:t>
            </a:r>
            <a:r>
              <a:rPr lang="en" altLang="zh-TW" dirty="0"/>
              <a:t>) </a:t>
            </a:r>
            <a:r>
              <a:rPr lang="zh-TW" altLang="en-US" dirty="0"/>
              <a:t>氣壓</a:t>
            </a:r>
          </a:p>
          <a:p>
            <a:pPr marL="623888" lvl="1" indent="-514350">
              <a:buFont typeface="+mj-lt"/>
              <a:buAutoNum type="arabicPeriod" startAt="13"/>
            </a:pPr>
            <a:r>
              <a:rPr lang="en" altLang="zh-TW" dirty="0"/>
              <a:t>DEWP: dew point temperature (degree Celsius) </a:t>
            </a:r>
            <a:r>
              <a:rPr lang="zh-TW" altLang="en-US" dirty="0"/>
              <a:t>露點</a:t>
            </a:r>
          </a:p>
          <a:p>
            <a:pPr marL="623888" lvl="1" indent="-514350">
              <a:buFont typeface="+mj-lt"/>
              <a:buAutoNum type="arabicPeriod" startAt="13"/>
            </a:pPr>
            <a:r>
              <a:rPr lang="en" altLang="zh-TW" dirty="0"/>
              <a:t>RAIN: precipitation (mm) </a:t>
            </a:r>
            <a:r>
              <a:rPr lang="zh-TW" altLang="en-US" dirty="0"/>
              <a:t>雨量</a:t>
            </a:r>
          </a:p>
          <a:p>
            <a:pPr marL="623888" lvl="1" indent="-514350">
              <a:buFont typeface="+mj-lt"/>
              <a:buAutoNum type="arabicPeriod" startAt="13"/>
            </a:pPr>
            <a:r>
              <a:rPr lang="en" altLang="zh-TW" dirty="0" err="1"/>
              <a:t>wd</a:t>
            </a:r>
            <a:r>
              <a:rPr lang="en" altLang="zh-TW" dirty="0"/>
              <a:t>: wind direction </a:t>
            </a:r>
            <a:r>
              <a:rPr lang="zh-TW" altLang="en-US" dirty="0"/>
              <a:t>風向</a:t>
            </a:r>
          </a:p>
          <a:p>
            <a:pPr marL="623888" lvl="1" indent="-514350">
              <a:buFont typeface="+mj-lt"/>
              <a:buAutoNum type="arabicPeriod" startAt="13"/>
            </a:pPr>
            <a:r>
              <a:rPr lang="en" altLang="zh-TW" dirty="0"/>
              <a:t>WSPM: wind speed (m/s) </a:t>
            </a:r>
            <a:r>
              <a:rPr lang="zh-TW" altLang="en-US" dirty="0"/>
              <a:t>風速</a:t>
            </a:r>
          </a:p>
          <a:p>
            <a:pPr marL="623888" lvl="1" indent="-514350">
              <a:buFont typeface="+mj-lt"/>
              <a:buAutoNum type="arabicPeriod" startAt="13"/>
            </a:pPr>
            <a:r>
              <a:rPr lang="en" altLang="zh-TW" dirty="0"/>
              <a:t>station: name of the air-quality monitoring site </a:t>
            </a:r>
            <a:r>
              <a:rPr lang="zh-TW" altLang="en-US" dirty="0"/>
              <a:t>測站名稱</a:t>
            </a:r>
            <a:endParaRPr kumimoji="1" lang="zh-TW" altLang="en-US" dirty="0"/>
          </a:p>
        </p:txBody>
      </p:sp>
    </p:spTree>
    <p:extLst>
      <p:ext uri="{BB962C8B-B14F-4D97-AF65-F5344CB8AC3E}">
        <p14:creationId xmlns:p14="http://schemas.microsoft.com/office/powerpoint/2010/main" val="1642223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408EC9-94B7-DF46-B37C-1AFDC559E7B0}"/>
              </a:ext>
            </a:extLst>
          </p:cNvPr>
          <p:cNvSpPr>
            <a:spLocks noGrp="1"/>
          </p:cNvSpPr>
          <p:nvPr>
            <p:ph type="title"/>
          </p:nvPr>
        </p:nvSpPr>
        <p:spPr/>
        <p:txBody>
          <a:bodyPr/>
          <a:lstStyle/>
          <a:p>
            <a:r>
              <a:rPr kumimoji="1" lang="zh-TW" altLang="en-US" dirty="0"/>
              <a:t>載入使用資料</a:t>
            </a:r>
          </a:p>
        </p:txBody>
      </p:sp>
      <p:pic>
        <p:nvPicPr>
          <p:cNvPr id="5" name="內容版面配置區 4">
            <a:extLst>
              <a:ext uri="{FF2B5EF4-FFF2-40B4-BE49-F238E27FC236}">
                <a16:creationId xmlns:a16="http://schemas.microsoft.com/office/drawing/2014/main" id="{BFB89FA0-F292-2544-9BB2-74463E2270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3530" y="3610388"/>
            <a:ext cx="8225921" cy="2211559"/>
          </a:xfrm>
        </p:spPr>
      </p:pic>
      <p:pic>
        <p:nvPicPr>
          <p:cNvPr id="7" name="圖片 6">
            <a:extLst>
              <a:ext uri="{FF2B5EF4-FFF2-40B4-BE49-F238E27FC236}">
                <a16:creationId xmlns:a16="http://schemas.microsoft.com/office/drawing/2014/main" id="{3AD42000-6144-C940-9237-3C6BBE0D5F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427" y="3085768"/>
            <a:ext cx="8316770" cy="524620"/>
          </a:xfrm>
          <a:prstGeom prst="rect">
            <a:avLst/>
          </a:prstGeom>
        </p:spPr>
      </p:pic>
      <p:sp>
        <p:nvSpPr>
          <p:cNvPr id="8" name="矩形 7">
            <a:extLst>
              <a:ext uri="{FF2B5EF4-FFF2-40B4-BE49-F238E27FC236}">
                <a16:creationId xmlns:a16="http://schemas.microsoft.com/office/drawing/2014/main" id="{D30080EE-E366-F446-A733-D3B5AAE5CECE}"/>
              </a:ext>
            </a:extLst>
          </p:cNvPr>
          <p:cNvSpPr/>
          <p:nvPr/>
        </p:nvSpPr>
        <p:spPr>
          <a:xfrm>
            <a:off x="539552" y="5917408"/>
            <a:ext cx="7863408" cy="369332"/>
          </a:xfrm>
          <a:prstGeom prst="rect">
            <a:avLst/>
          </a:prstGeom>
        </p:spPr>
        <p:txBody>
          <a:bodyPr wrap="square">
            <a:spAutoFit/>
          </a:bodyPr>
          <a:lstStyle/>
          <a:p>
            <a:r>
              <a:rPr lang="en" altLang="zh-TW" dirty="0">
                <a:hlinkClick r:id="rId4"/>
              </a:rPr>
              <a:t>https://github.com/yijutseng/DataVisPython/blob/master/matplotlib.ipynb</a:t>
            </a:r>
            <a:endParaRPr lang="zh-TW" altLang="en-US" dirty="0"/>
          </a:p>
        </p:txBody>
      </p:sp>
      <p:sp>
        <p:nvSpPr>
          <p:cNvPr id="9" name="矩形 8">
            <a:extLst>
              <a:ext uri="{FF2B5EF4-FFF2-40B4-BE49-F238E27FC236}">
                <a16:creationId xmlns:a16="http://schemas.microsoft.com/office/drawing/2014/main" id="{3119C3B3-8642-5A41-9C75-EFE942E877AC}"/>
              </a:ext>
            </a:extLst>
          </p:cNvPr>
          <p:cNvSpPr/>
          <p:nvPr/>
        </p:nvSpPr>
        <p:spPr>
          <a:xfrm>
            <a:off x="381000" y="1433438"/>
            <a:ext cx="8021960" cy="1384995"/>
          </a:xfrm>
          <a:prstGeom prst="rect">
            <a:avLst/>
          </a:prstGeom>
        </p:spPr>
        <p:txBody>
          <a:bodyPr wrap="square">
            <a:spAutoFit/>
          </a:bodyPr>
          <a:lstStyle/>
          <a:p>
            <a:r>
              <a:rPr kumimoji="1" lang="zh-TW" altLang="en-US" sz="2800" b="1" dirty="0">
                <a:latin typeface="標楷體" panose="03000509000000000000" pitchFamily="65" charset="-120"/>
                <a:ea typeface="+mj-ea"/>
                <a:cs typeface="+mj-cs"/>
              </a:rPr>
              <a:t>使用</a:t>
            </a:r>
            <a:r>
              <a:rPr kumimoji="1" lang="en" altLang="zh-TW" sz="2800" b="1" dirty="0">
                <a:latin typeface="標楷體" panose="03000509000000000000" pitchFamily="65" charset="-120"/>
                <a:ea typeface="+mj-ea"/>
                <a:cs typeface="+mj-cs"/>
              </a:rPr>
              <a:t>pandas</a:t>
            </a:r>
            <a:r>
              <a:rPr kumimoji="1" lang="zh-TW" altLang="en-US" sz="2800" b="1" dirty="0">
                <a:latin typeface="標楷體" panose="03000509000000000000" pitchFamily="65" charset="-120"/>
                <a:ea typeface="+mj-ea"/>
                <a:cs typeface="+mj-cs"/>
              </a:rPr>
              <a:t>套件的</a:t>
            </a:r>
            <a:r>
              <a:rPr kumimoji="1" lang="en" altLang="zh-TW" sz="2800" b="1" dirty="0" err="1">
                <a:latin typeface="標楷體" panose="03000509000000000000" pitchFamily="65" charset="-120"/>
                <a:ea typeface="+mj-ea"/>
                <a:cs typeface="+mj-cs"/>
              </a:rPr>
              <a:t>read_csv</a:t>
            </a:r>
            <a:r>
              <a:rPr kumimoji="1" lang="en" altLang="zh-TW" sz="2800" b="1" dirty="0">
                <a:latin typeface="標楷體" panose="03000509000000000000" pitchFamily="65" charset="-120"/>
                <a:ea typeface="+mj-ea"/>
                <a:cs typeface="+mj-cs"/>
              </a:rPr>
              <a:t>()</a:t>
            </a:r>
            <a:r>
              <a:rPr kumimoji="1" lang="zh-TW" altLang="en-US" sz="2800" b="1" dirty="0">
                <a:latin typeface="標楷體" panose="03000509000000000000" pitchFamily="65" charset="-120"/>
                <a:ea typeface="+mj-ea"/>
                <a:cs typeface="+mj-cs"/>
              </a:rPr>
              <a:t>函數</a:t>
            </a:r>
            <a:endParaRPr kumimoji="1" lang="en-US" altLang="zh-TW" sz="2800" b="1" dirty="0">
              <a:latin typeface="標楷體" panose="03000509000000000000" pitchFamily="65" charset="-120"/>
              <a:ea typeface="+mj-ea"/>
              <a:cs typeface="+mj-cs"/>
            </a:endParaRPr>
          </a:p>
          <a:p>
            <a:r>
              <a:rPr kumimoji="1" lang="zh-TW" altLang="en-US" sz="2800" b="1" dirty="0">
                <a:latin typeface="標楷體" panose="03000509000000000000" pitchFamily="65" charset="-120"/>
                <a:ea typeface="+mj-ea"/>
                <a:cs typeface="+mj-cs"/>
              </a:rPr>
              <a:t>將</a:t>
            </a:r>
            <a:r>
              <a:rPr kumimoji="1" lang="en" altLang="zh-TW" sz="2800" b="1" dirty="0" err="1">
                <a:latin typeface="標楷體" panose="03000509000000000000" pitchFamily="65" charset="-120"/>
                <a:ea typeface="+mj-ea"/>
                <a:cs typeface="+mj-cs"/>
              </a:rPr>
              <a:t>Shunyi</a:t>
            </a:r>
            <a:r>
              <a:rPr kumimoji="1" lang="zh-TW" altLang="en-US" sz="2800" b="1" dirty="0">
                <a:latin typeface="標楷體" panose="03000509000000000000" pitchFamily="65" charset="-120"/>
                <a:ea typeface="+mj-ea"/>
                <a:cs typeface="+mj-cs"/>
              </a:rPr>
              <a:t>測站的</a:t>
            </a:r>
            <a:r>
              <a:rPr kumimoji="1" lang="en" altLang="zh-TW" sz="2800" b="1" dirty="0">
                <a:latin typeface="標楷體" panose="03000509000000000000" pitchFamily="65" charset="-120"/>
                <a:ea typeface="+mj-ea"/>
                <a:cs typeface="+mj-cs"/>
              </a:rPr>
              <a:t>csv</a:t>
            </a:r>
            <a:r>
              <a:rPr kumimoji="1" lang="zh-TW" altLang="en-US" sz="2800" b="1" dirty="0">
                <a:latin typeface="標楷體" panose="03000509000000000000" pitchFamily="65" charset="-120"/>
                <a:ea typeface="+mj-ea"/>
                <a:cs typeface="+mj-cs"/>
              </a:rPr>
              <a:t>資料載入</a:t>
            </a:r>
            <a:r>
              <a:rPr kumimoji="1" lang="en" altLang="zh-TW" sz="2800" b="1" dirty="0">
                <a:latin typeface="標楷體" panose="03000509000000000000" pitchFamily="65" charset="-120"/>
                <a:ea typeface="+mj-ea"/>
                <a:cs typeface="+mj-cs"/>
              </a:rPr>
              <a:t>Python</a:t>
            </a:r>
            <a:endParaRPr kumimoji="1" lang="en-US" altLang="zh-TW" sz="2800" b="1" dirty="0">
              <a:latin typeface="標楷體" panose="03000509000000000000" pitchFamily="65" charset="-120"/>
              <a:ea typeface="+mj-ea"/>
              <a:cs typeface="+mj-cs"/>
            </a:endParaRPr>
          </a:p>
          <a:p>
            <a:r>
              <a:rPr kumimoji="1" lang="zh-TW" altLang="en-US" sz="2800" b="1" dirty="0">
                <a:latin typeface="標楷體" panose="03000509000000000000" pitchFamily="65" charset="-120"/>
                <a:ea typeface="+mj-ea"/>
                <a:cs typeface="+mj-cs"/>
              </a:rPr>
              <a:t>用</a:t>
            </a:r>
            <a:r>
              <a:rPr kumimoji="1" lang="en" altLang="zh-TW" sz="2800" b="1" dirty="0">
                <a:latin typeface="標楷體" panose="03000509000000000000" pitchFamily="65" charset="-120"/>
                <a:ea typeface="+mj-ea"/>
                <a:cs typeface="+mj-cs"/>
              </a:rPr>
              <a:t>head()</a:t>
            </a:r>
            <a:r>
              <a:rPr kumimoji="1" lang="zh-TW" altLang="en-US" sz="2800" b="1" dirty="0">
                <a:latin typeface="標楷體" panose="03000509000000000000" pitchFamily="65" charset="-120"/>
                <a:ea typeface="+mj-ea"/>
                <a:cs typeface="+mj-cs"/>
              </a:rPr>
              <a:t>函數呈現前五列資料</a:t>
            </a:r>
          </a:p>
        </p:txBody>
      </p:sp>
    </p:spTree>
    <p:extLst>
      <p:ext uri="{BB962C8B-B14F-4D97-AF65-F5344CB8AC3E}">
        <p14:creationId xmlns:p14="http://schemas.microsoft.com/office/powerpoint/2010/main" val="1286947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B9074C-D441-DD4C-A945-062C69B8F75E}"/>
              </a:ext>
            </a:extLst>
          </p:cNvPr>
          <p:cNvSpPr>
            <a:spLocks noGrp="1"/>
          </p:cNvSpPr>
          <p:nvPr>
            <p:ph type="title"/>
          </p:nvPr>
        </p:nvSpPr>
        <p:spPr/>
        <p:txBody>
          <a:bodyPr/>
          <a:lstStyle/>
          <a:p>
            <a:r>
              <a:rPr kumimoji="1" lang="zh-TW" altLang="en-US" dirty="0"/>
              <a:t>資料前處理 </a:t>
            </a:r>
            <a:r>
              <a:rPr kumimoji="1" lang="en-US" altLang="zh-TW" dirty="0"/>
              <a:t>– </a:t>
            </a:r>
            <a:r>
              <a:rPr kumimoji="1" lang="zh-CN" altLang="en-US" dirty="0"/>
              <a:t>日期資料轉換</a:t>
            </a:r>
            <a:endParaRPr kumimoji="1" lang="zh-TW" altLang="en-US" dirty="0"/>
          </a:p>
        </p:txBody>
      </p:sp>
      <p:sp>
        <p:nvSpPr>
          <p:cNvPr id="3" name="內容版面配置區 2">
            <a:extLst>
              <a:ext uri="{FF2B5EF4-FFF2-40B4-BE49-F238E27FC236}">
                <a16:creationId xmlns:a16="http://schemas.microsoft.com/office/drawing/2014/main" id="{4A54CCAC-6004-DE49-A1CA-54E067EA21EE}"/>
              </a:ext>
            </a:extLst>
          </p:cNvPr>
          <p:cNvSpPr>
            <a:spLocks noGrp="1"/>
          </p:cNvSpPr>
          <p:nvPr>
            <p:ph idx="1"/>
          </p:nvPr>
        </p:nvSpPr>
        <p:spPr/>
        <p:txBody>
          <a:bodyPr/>
          <a:lstStyle/>
          <a:p>
            <a:pPr marL="457200" indent="-457200">
              <a:buFont typeface="Arial" panose="020B0604020202020204" pitchFamily="34" charset="0"/>
              <a:buChar char="•"/>
            </a:pPr>
            <a:r>
              <a:rPr lang="zh-TW" altLang="en-US" dirty="0"/>
              <a:t>將年</a:t>
            </a:r>
            <a:r>
              <a:rPr lang="en-US" altLang="zh-TW" dirty="0"/>
              <a:t>/</a:t>
            </a:r>
            <a:r>
              <a:rPr lang="zh-TW" altLang="en-US" dirty="0"/>
              <a:t>月</a:t>
            </a:r>
            <a:r>
              <a:rPr lang="en-US" altLang="zh-TW" dirty="0"/>
              <a:t>/</a:t>
            </a:r>
            <a:r>
              <a:rPr lang="zh-TW" altLang="en-US" dirty="0"/>
              <a:t>日</a:t>
            </a:r>
            <a:r>
              <a:rPr lang="en-US" altLang="zh-TW" dirty="0"/>
              <a:t>/</a:t>
            </a:r>
            <a:r>
              <a:rPr lang="zh-TW" altLang="en-US" dirty="0"/>
              <a:t>小時等欄位合併</a:t>
            </a:r>
            <a:endParaRPr lang="en-US" altLang="zh-TW" dirty="0"/>
          </a:p>
          <a:p>
            <a:pPr marL="457200" indent="-457200">
              <a:buFont typeface="Arial" panose="020B0604020202020204" pitchFamily="34" charset="0"/>
              <a:buChar char="•"/>
            </a:pPr>
            <a:r>
              <a:rPr lang="zh-TW" altLang="en-US" dirty="0"/>
              <a:t>使用</a:t>
            </a:r>
            <a:r>
              <a:rPr lang="en" altLang="zh-TW" dirty="0"/>
              <a:t>pandas</a:t>
            </a:r>
            <a:r>
              <a:rPr lang="zh-TW" altLang="en-US" dirty="0"/>
              <a:t>的</a:t>
            </a:r>
            <a:r>
              <a:rPr lang="en" altLang="zh-TW" dirty="0" err="1"/>
              <a:t>to_datetime</a:t>
            </a:r>
            <a:r>
              <a:rPr lang="en" altLang="zh-TW" dirty="0"/>
              <a:t>()</a:t>
            </a:r>
            <a:r>
              <a:rPr lang="zh-TW" altLang="en-US" dirty="0"/>
              <a:t>函數將</a:t>
            </a:r>
            <a:r>
              <a:rPr lang="zh-TW" altLang="en-US" b="1" dirty="0"/>
              <a:t>字串型態</a:t>
            </a:r>
            <a:r>
              <a:rPr lang="zh-TW" altLang="en-US" dirty="0"/>
              <a:t>轉為</a:t>
            </a:r>
            <a:r>
              <a:rPr lang="zh-TW" altLang="en-US" b="1" dirty="0"/>
              <a:t>日期型態</a:t>
            </a:r>
            <a:endParaRPr kumimoji="1" lang="zh-TW" altLang="en-US" dirty="0"/>
          </a:p>
        </p:txBody>
      </p:sp>
      <p:pic>
        <p:nvPicPr>
          <p:cNvPr id="7" name="圖片 6">
            <a:extLst>
              <a:ext uri="{FF2B5EF4-FFF2-40B4-BE49-F238E27FC236}">
                <a16:creationId xmlns:a16="http://schemas.microsoft.com/office/drawing/2014/main" id="{9BA8D621-9130-384D-AF1B-8FFC6A8FA5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3356992"/>
            <a:ext cx="8768974" cy="2304256"/>
          </a:xfrm>
          <a:prstGeom prst="rect">
            <a:avLst/>
          </a:prstGeom>
        </p:spPr>
      </p:pic>
      <p:pic>
        <p:nvPicPr>
          <p:cNvPr id="9" name="圖片 8">
            <a:extLst>
              <a:ext uri="{FF2B5EF4-FFF2-40B4-BE49-F238E27FC236}">
                <a16:creationId xmlns:a16="http://schemas.microsoft.com/office/drawing/2014/main" id="{961FCB4D-14F0-1640-A79F-83CAD8AFD1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4" y="5528534"/>
            <a:ext cx="5544616" cy="2618740"/>
          </a:xfrm>
          <a:prstGeom prst="rect">
            <a:avLst/>
          </a:prstGeom>
        </p:spPr>
      </p:pic>
    </p:spTree>
    <p:extLst>
      <p:ext uri="{BB962C8B-B14F-4D97-AF65-F5344CB8AC3E}">
        <p14:creationId xmlns:p14="http://schemas.microsoft.com/office/powerpoint/2010/main" val="1611034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AC1534-C0E6-8B41-AC5C-04661B052975}"/>
              </a:ext>
            </a:extLst>
          </p:cNvPr>
          <p:cNvSpPr>
            <a:spLocks noGrp="1"/>
          </p:cNvSpPr>
          <p:nvPr>
            <p:ph type="title"/>
          </p:nvPr>
        </p:nvSpPr>
        <p:spPr/>
        <p:txBody>
          <a:bodyPr/>
          <a:lstStyle/>
          <a:p>
            <a:r>
              <a:rPr kumimoji="1" lang="zh-TW" altLang="en-US" dirty="0"/>
              <a:t>連續資料作圖 </a:t>
            </a:r>
            <a:r>
              <a:rPr kumimoji="1" lang="en-US" altLang="zh-TW" dirty="0"/>
              <a:t>– </a:t>
            </a:r>
            <a:r>
              <a:rPr kumimoji="1" lang="zh-CN" altLang="en-US" dirty="0"/>
              <a:t>一維資料</a:t>
            </a:r>
            <a:endParaRPr kumimoji="1" lang="zh-TW" altLang="en-US" dirty="0"/>
          </a:p>
        </p:txBody>
      </p:sp>
      <p:sp>
        <p:nvSpPr>
          <p:cNvPr id="3" name="內容版面配置區 2">
            <a:extLst>
              <a:ext uri="{FF2B5EF4-FFF2-40B4-BE49-F238E27FC236}">
                <a16:creationId xmlns:a16="http://schemas.microsoft.com/office/drawing/2014/main" id="{999A7B38-FDF9-D747-998A-0F34AAB20C23}"/>
              </a:ext>
            </a:extLst>
          </p:cNvPr>
          <p:cNvSpPr>
            <a:spLocks noGrp="1"/>
          </p:cNvSpPr>
          <p:nvPr>
            <p:ph idx="1"/>
          </p:nvPr>
        </p:nvSpPr>
        <p:spPr/>
        <p:txBody>
          <a:bodyPr/>
          <a:lstStyle/>
          <a:p>
            <a:r>
              <a:rPr lang="zh-TW" altLang="en-US" b="1" dirty="0"/>
              <a:t>直方圖 </a:t>
            </a:r>
            <a:r>
              <a:rPr lang="en" altLang="zh-TW" b="1" dirty="0"/>
              <a:t>Histogram</a:t>
            </a:r>
            <a:endParaRPr kumimoji="1" lang="en-US" altLang="zh-TW" dirty="0"/>
          </a:p>
          <a:p>
            <a:pPr marL="457200" indent="-457200">
              <a:buFont typeface="Arial" panose="020B0604020202020204" pitchFamily="34" charset="0"/>
              <a:buChar char="•"/>
            </a:pPr>
            <a:r>
              <a:rPr lang="zh-TW" altLang="en-US" dirty="0"/>
              <a:t>若想了解某一數據的</a:t>
            </a:r>
            <a:r>
              <a:rPr lang="zh-TW" altLang="en-US" b="1" dirty="0"/>
              <a:t>分佈</a:t>
            </a:r>
            <a:r>
              <a:rPr lang="zh-TW" altLang="en-US" dirty="0"/>
              <a:t>，可用直方圖呈現</a:t>
            </a:r>
            <a:endParaRPr lang="en-US" altLang="zh-TW" dirty="0"/>
          </a:p>
          <a:p>
            <a:pPr marL="457200" indent="-457200">
              <a:buFont typeface="Arial" panose="020B0604020202020204" pitchFamily="34" charset="0"/>
              <a:buChar char="•"/>
            </a:pPr>
            <a:r>
              <a:rPr lang="zh-TW" altLang="en-US" dirty="0"/>
              <a:t>直方圖維度內容如下：</a:t>
            </a:r>
          </a:p>
          <a:p>
            <a:pPr marL="912813" lvl="2" indent="-457200">
              <a:buFont typeface="Arial" panose="020B0604020202020204" pitchFamily="34" charset="0"/>
              <a:buChar char="•"/>
            </a:pPr>
            <a:r>
              <a:rPr lang="en" altLang="zh-TW" dirty="0"/>
              <a:t>x</a:t>
            </a:r>
            <a:r>
              <a:rPr lang="zh-TW" altLang="en-US" dirty="0"/>
              <a:t>軸</a:t>
            </a:r>
            <a:r>
              <a:rPr lang="en-US" altLang="zh-TW" dirty="0"/>
              <a:t>: </a:t>
            </a:r>
            <a:r>
              <a:rPr lang="zh-TW" altLang="en-US" dirty="0"/>
              <a:t>欲了解的數據</a:t>
            </a:r>
          </a:p>
          <a:p>
            <a:pPr marL="912813" lvl="2" indent="-457200">
              <a:buFont typeface="Arial" panose="020B0604020202020204" pitchFamily="34" charset="0"/>
              <a:buChar char="•"/>
            </a:pPr>
            <a:r>
              <a:rPr lang="en" altLang="zh-TW" dirty="0"/>
              <a:t>y</a:t>
            </a:r>
            <a:r>
              <a:rPr lang="zh-TW" altLang="en-US" dirty="0"/>
              <a:t>軸</a:t>
            </a:r>
            <a:r>
              <a:rPr lang="en-US" altLang="zh-TW" dirty="0"/>
              <a:t>: </a:t>
            </a:r>
            <a:r>
              <a:rPr lang="zh-TW" altLang="en-US" dirty="0"/>
              <a:t>通常為個數</a:t>
            </a:r>
          </a:p>
          <a:p>
            <a:pPr marL="457200" indent="-457200">
              <a:buFont typeface="Arial" panose="020B0604020202020204" pitchFamily="34" charset="0"/>
              <a:buChar char="•"/>
            </a:pPr>
            <a:r>
              <a:rPr lang="zh-TW" altLang="en-US" dirty="0"/>
              <a:t>在</a:t>
            </a:r>
            <a:r>
              <a:rPr lang="en" altLang="zh-TW" dirty="0"/>
              <a:t>seaborn</a:t>
            </a:r>
            <a:r>
              <a:rPr lang="zh-TW" altLang="en-US" dirty="0"/>
              <a:t>套件中，可直接使用</a:t>
            </a:r>
            <a:r>
              <a:rPr lang="en" altLang="zh-TW" dirty="0" err="1"/>
              <a:t>distplot</a:t>
            </a:r>
            <a:r>
              <a:rPr lang="en" altLang="zh-TW" dirty="0"/>
              <a:t>()</a:t>
            </a:r>
            <a:r>
              <a:rPr lang="zh-TW" altLang="en-US" dirty="0"/>
              <a:t>函數</a:t>
            </a:r>
            <a:endParaRPr lang="en-US" altLang="zh-TW" dirty="0"/>
          </a:p>
          <a:p>
            <a:pPr marL="457200" indent="-457200">
              <a:buFont typeface="Arial" panose="020B0604020202020204" pitchFamily="34" charset="0"/>
              <a:buChar char="•"/>
            </a:pPr>
            <a:r>
              <a:rPr lang="zh-TW" altLang="en-US" dirty="0"/>
              <a:t>如</a:t>
            </a:r>
            <a:r>
              <a:rPr lang="en" altLang="zh-TW" dirty="0" err="1"/>
              <a:t>distplot</a:t>
            </a:r>
            <a:r>
              <a:rPr lang="en" altLang="zh-TW" dirty="0"/>
              <a:t>(</a:t>
            </a:r>
            <a:r>
              <a:rPr lang="zh-TW" altLang="en-US" dirty="0"/>
              <a:t>欲了解的數據</a:t>
            </a:r>
            <a:r>
              <a:rPr lang="en-US" altLang="zh-TW" dirty="0"/>
              <a:t>)</a:t>
            </a:r>
          </a:p>
          <a:p>
            <a:pPr marL="623888" lvl="1" indent="-514350">
              <a:buFont typeface="+mj-lt"/>
              <a:buAutoNum type="arabicPeriod"/>
            </a:pPr>
            <a:endParaRPr kumimoji="1" lang="en-US" altLang="zh-TW" dirty="0"/>
          </a:p>
          <a:p>
            <a:endParaRPr kumimoji="1" lang="zh-TW" altLang="en-US" dirty="0"/>
          </a:p>
        </p:txBody>
      </p:sp>
      <p:pic>
        <p:nvPicPr>
          <p:cNvPr id="4" name="圖片 3">
            <a:extLst>
              <a:ext uri="{FF2B5EF4-FFF2-40B4-BE49-F238E27FC236}">
                <a16:creationId xmlns:a16="http://schemas.microsoft.com/office/drawing/2014/main" id="{FF6687F9-DAB6-9441-8428-91A891B082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680" y="5373216"/>
            <a:ext cx="5338936" cy="1306092"/>
          </a:xfrm>
          <a:prstGeom prst="rect">
            <a:avLst/>
          </a:prstGeom>
        </p:spPr>
      </p:pic>
    </p:spTree>
    <p:extLst>
      <p:ext uri="{BB962C8B-B14F-4D97-AF65-F5344CB8AC3E}">
        <p14:creationId xmlns:p14="http://schemas.microsoft.com/office/powerpoint/2010/main" val="550822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AC1534-C0E6-8B41-AC5C-04661B052975}"/>
              </a:ext>
            </a:extLst>
          </p:cNvPr>
          <p:cNvSpPr>
            <a:spLocks noGrp="1"/>
          </p:cNvSpPr>
          <p:nvPr>
            <p:ph type="title"/>
          </p:nvPr>
        </p:nvSpPr>
        <p:spPr/>
        <p:txBody>
          <a:bodyPr/>
          <a:lstStyle/>
          <a:p>
            <a:r>
              <a:rPr kumimoji="1" lang="zh-TW" altLang="en-US" dirty="0"/>
              <a:t>連續資料作圖 </a:t>
            </a:r>
            <a:r>
              <a:rPr kumimoji="1" lang="en-US" altLang="zh-TW" dirty="0"/>
              <a:t>– </a:t>
            </a:r>
            <a:r>
              <a:rPr kumimoji="1" lang="zh-CN" altLang="en-US" dirty="0"/>
              <a:t>一維資料</a:t>
            </a:r>
            <a:endParaRPr kumimoji="1" lang="zh-TW" altLang="en-US" dirty="0"/>
          </a:p>
        </p:txBody>
      </p:sp>
      <p:sp>
        <p:nvSpPr>
          <p:cNvPr id="3" name="內容版面配置區 2">
            <a:extLst>
              <a:ext uri="{FF2B5EF4-FFF2-40B4-BE49-F238E27FC236}">
                <a16:creationId xmlns:a16="http://schemas.microsoft.com/office/drawing/2014/main" id="{999A7B38-FDF9-D747-998A-0F34AAB20C23}"/>
              </a:ext>
            </a:extLst>
          </p:cNvPr>
          <p:cNvSpPr>
            <a:spLocks noGrp="1"/>
          </p:cNvSpPr>
          <p:nvPr>
            <p:ph idx="1"/>
          </p:nvPr>
        </p:nvSpPr>
        <p:spPr/>
        <p:txBody>
          <a:bodyPr/>
          <a:lstStyle/>
          <a:p>
            <a:r>
              <a:rPr lang="zh-TW" altLang="en-US" b="1" dirty="0"/>
              <a:t>直方圖 </a:t>
            </a:r>
            <a:r>
              <a:rPr lang="en" altLang="zh-TW" b="1" dirty="0"/>
              <a:t>Histogram</a:t>
            </a:r>
            <a:endParaRPr kumimoji="1" lang="en-US" altLang="zh-TW" dirty="0"/>
          </a:p>
          <a:p>
            <a:pPr marL="109538" lvl="1" indent="0">
              <a:buNone/>
            </a:pPr>
            <a:endParaRPr lang="en-US" altLang="zh-TW" b="1" dirty="0"/>
          </a:p>
          <a:p>
            <a:pPr marL="109538" lvl="1" indent="0">
              <a:buNone/>
            </a:pPr>
            <a:endParaRPr lang="en-US" altLang="zh-TW" b="1" dirty="0"/>
          </a:p>
          <a:p>
            <a:pPr marL="109538" lvl="1" indent="0">
              <a:buNone/>
            </a:pPr>
            <a:endParaRPr lang="en-US" altLang="zh-TW" b="1" dirty="0"/>
          </a:p>
          <a:p>
            <a:pPr marL="109538" lvl="1" indent="0">
              <a:buNone/>
            </a:pPr>
            <a:endParaRPr lang="en-US" altLang="zh-TW" b="1" dirty="0"/>
          </a:p>
          <a:p>
            <a:pPr marL="109538" lvl="1" indent="0">
              <a:buNone/>
            </a:pPr>
            <a:r>
              <a:rPr lang="zh-TW" altLang="en-US" b="1" dirty="0"/>
              <a:t>由錯誤訊息</a:t>
            </a:r>
            <a:r>
              <a:rPr lang="en" altLang="zh-TW" b="1" dirty="0"/>
              <a:t>Data with </a:t>
            </a:r>
            <a:r>
              <a:rPr lang="en" altLang="zh-TW" b="1" dirty="0" err="1"/>
              <a:t>NaN</a:t>
            </a:r>
            <a:r>
              <a:rPr lang="zh-TW" altLang="en-US" dirty="0"/>
              <a:t>可知，若資料中有空值，會無法做圖</a:t>
            </a:r>
            <a:endParaRPr kumimoji="1" lang="en-US" altLang="zh-TW" dirty="0"/>
          </a:p>
          <a:p>
            <a:endParaRPr kumimoji="1" lang="zh-TW" altLang="en-US" dirty="0"/>
          </a:p>
        </p:txBody>
      </p:sp>
      <p:pic>
        <p:nvPicPr>
          <p:cNvPr id="7" name="圖片 6">
            <a:extLst>
              <a:ext uri="{FF2B5EF4-FFF2-40B4-BE49-F238E27FC236}">
                <a16:creationId xmlns:a16="http://schemas.microsoft.com/office/drawing/2014/main" id="{10CEDE82-EF28-BD4D-A828-8216DE1689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 y="2461110"/>
            <a:ext cx="6491064" cy="1587943"/>
          </a:xfrm>
          <a:prstGeom prst="rect">
            <a:avLst/>
          </a:prstGeom>
        </p:spPr>
      </p:pic>
      <p:pic>
        <p:nvPicPr>
          <p:cNvPr id="8" name="圖片 7">
            <a:extLst>
              <a:ext uri="{FF2B5EF4-FFF2-40B4-BE49-F238E27FC236}">
                <a16:creationId xmlns:a16="http://schemas.microsoft.com/office/drawing/2014/main" id="{EAE99034-8203-EE44-9B72-B25E7029B26D}"/>
              </a:ext>
            </a:extLst>
          </p:cNvPr>
          <p:cNvPicPr>
            <a:picLocks noChangeAspect="1"/>
          </p:cNvPicPr>
          <p:nvPr/>
        </p:nvPicPr>
        <p:blipFill rotWithShape="1">
          <a:blip r:embed="rId3">
            <a:extLst>
              <a:ext uri="{28A0092B-C50C-407E-A947-70E740481C1C}">
                <a14:useLocalDpi xmlns:a14="http://schemas.microsoft.com/office/drawing/2010/main" val="0"/>
              </a:ext>
            </a:extLst>
          </a:blip>
          <a:srcRect t="92556"/>
          <a:stretch/>
        </p:blipFill>
        <p:spPr>
          <a:xfrm>
            <a:off x="457199" y="5229200"/>
            <a:ext cx="8532655" cy="648072"/>
          </a:xfrm>
          <a:prstGeom prst="rect">
            <a:avLst/>
          </a:prstGeom>
        </p:spPr>
      </p:pic>
    </p:spTree>
    <p:extLst>
      <p:ext uri="{BB962C8B-B14F-4D97-AF65-F5344CB8AC3E}">
        <p14:creationId xmlns:p14="http://schemas.microsoft.com/office/powerpoint/2010/main" val="524125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AC1534-C0E6-8B41-AC5C-04661B052975}"/>
              </a:ext>
            </a:extLst>
          </p:cNvPr>
          <p:cNvSpPr>
            <a:spLocks noGrp="1"/>
          </p:cNvSpPr>
          <p:nvPr>
            <p:ph type="title"/>
          </p:nvPr>
        </p:nvSpPr>
        <p:spPr/>
        <p:txBody>
          <a:bodyPr/>
          <a:lstStyle/>
          <a:p>
            <a:r>
              <a:rPr kumimoji="1" lang="zh-TW" altLang="en-US" dirty="0"/>
              <a:t>連續資料作圖 </a:t>
            </a:r>
            <a:r>
              <a:rPr kumimoji="1" lang="en-US" altLang="zh-TW" dirty="0"/>
              <a:t>– </a:t>
            </a:r>
            <a:r>
              <a:rPr kumimoji="1" lang="zh-CN" altLang="en-US" dirty="0"/>
              <a:t>一維資料</a:t>
            </a:r>
            <a:endParaRPr kumimoji="1" lang="zh-TW" altLang="en-US" dirty="0"/>
          </a:p>
        </p:txBody>
      </p:sp>
      <p:sp>
        <p:nvSpPr>
          <p:cNvPr id="3" name="內容版面配置區 2">
            <a:extLst>
              <a:ext uri="{FF2B5EF4-FFF2-40B4-BE49-F238E27FC236}">
                <a16:creationId xmlns:a16="http://schemas.microsoft.com/office/drawing/2014/main" id="{999A7B38-FDF9-D747-998A-0F34AAB20C23}"/>
              </a:ext>
            </a:extLst>
          </p:cNvPr>
          <p:cNvSpPr>
            <a:spLocks noGrp="1"/>
          </p:cNvSpPr>
          <p:nvPr>
            <p:ph idx="1"/>
          </p:nvPr>
        </p:nvSpPr>
        <p:spPr>
          <a:xfrm>
            <a:off x="457200" y="1719263"/>
            <a:ext cx="4546848" cy="4411662"/>
          </a:xfrm>
        </p:spPr>
        <p:txBody>
          <a:bodyPr/>
          <a:lstStyle/>
          <a:p>
            <a:r>
              <a:rPr lang="zh-TW" altLang="en-US" b="1" dirty="0"/>
              <a:t>直方圖 </a:t>
            </a:r>
            <a:r>
              <a:rPr lang="en" altLang="zh-TW" b="1" dirty="0"/>
              <a:t>Histogram</a:t>
            </a:r>
            <a:endParaRPr kumimoji="1" lang="en-US" altLang="zh-TW" dirty="0"/>
          </a:p>
          <a:p>
            <a:pPr marL="109538" lvl="1" indent="0">
              <a:buNone/>
            </a:pPr>
            <a:endParaRPr lang="en-US" altLang="zh-TW" b="1" dirty="0"/>
          </a:p>
          <a:p>
            <a:pPr marL="457200" indent="-457200">
              <a:buFont typeface="Arial" panose="020B0604020202020204" pitchFamily="34" charset="0"/>
              <a:buChar char="•"/>
            </a:pPr>
            <a:endParaRPr lang="en-US" altLang="zh-TW" dirty="0"/>
          </a:p>
          <a:p>
            <a:pPr marL="457200" indent="-457200">
              <a:buFont typeface="Arial" panose="020B0604020202020204" pitchFamily="34" charset="0"/>
              <a:buChar char="•"/>
            </a:pPr>
            <a:endParaRPr lang="en-US" altLang="zh-TW" dirty="0"/>
          </a:p>
          <a:p>
            <a:pPr marL="457200" indent="-457200">
              <a:buFont typeface="Arial" panose="020B0604020202020204" pitchFamily="34" charset="0"/>
              <a:buChar char="•"/>
            </a:pPr>
            <a:r>
              <a:rPr lang="zh-TW" altLang="en-US" dirty="0"/>
              <a:t>在做圖前需做資料前處理，將空值去除</a:t>
            </a:r>
            <a:endParaRPr lang="en-US" altLang="zh-TW" dirty="0"/>
          </a:p>
          <a:p>
            <a:pPr marL="457200" indent="-457200">
              <a:buFont typeface="Arial" panose="020B0604020202020204" pitchFamily="34" charset="0"/>
              <a:buChar char="•"/>
            </a:pPr>
            <a:r>
              <a:rPr lang="zh-TW" altLang="en-US" dirty="0"/>
              <a:t>可用</a:t>
            </a:r>
            <a:r>
              <a:rPr lang="en" altLang="zh-TW" dirty="0"/>
              <a:t>pandas</a:t>
            </a:r>
            <a:r>
              <a:rPr lang="zh-TW" altLang="en-US" dirty="0"/>
              <a:t>套件的</a:t>
            </a:r>
            <a:r>
              <a:rPr lang="en" altLang="zh-TW" dirty="0" err="1"/>
              <a:t>dropna</a:t>
            </a:r>
            <a:r>
              <a:rPr lang="en" altLang="zh-TW" dirty="0"/>
              <a:t>()</a:t>
            </a:r>
            <a:r>
              <a:rPr lang="zh-TW" altLang="en-US" dirty="0"/>
              <a:t>函數，將輸入資料的空值全部去除。</a:t>
            </a:r>
            <a:endParaRPr kumimoji="1" lang="zh-TW" altLang="en-US" dirty="0"/>
          </a:p>
        </p:txBody>
      </p:sp>
      <p:pic>
        <p:nvPicPr>
          <p:cNvPr id="4" name="圖片 3">
            <a:extLst>
              <a:ext uri="{FF2B5EF4-FFF2-40B4-BE49-F238E27FC236}">
                <a16:creationId xmlns:a16="http://schemas.microsoft.com/office/drawing/2014/main" id="{AE422E1F-BC63-C94B-AB8F-6F97EB778A8B}"/>
              </a:ext>
            </a:extLst>
          </p:cNvPr>
          <p:cNvPicPr>
            <a:picLocks noChangeAspect="1"/>
          </p:cNvPicPr>
          <p:nvPr/>
        </p:nvPicPr>
        <p:blipFill>
          <a:blip r:embed="rId2"/>
          <a:stretch>
            <a:fillRect/>
          </a:stretch>
        </p:blipFill>
        <p:spPr>
          <a:xfrm>
            <a:off x="4860032" y="3817477"/>
            <a:ext cx="4056415" cy="2692068"/>
          </a:xfrm>
          <a:prstGeom prst="rect">
            <a:avLst/>
          </a:prstGeom>
        </p:spPr>
      </p:pic>
      <p:pic>
        <p:nvPicPr>
          <p:cNvPr id="6" name="圖片 5">
            <a:extLst>
              <a:ext uri="{FF2B5EF4-FFF2-40B4-BE49-F238E27FC236}">
                <a16:creationId xmlns:a16="http://schemas.microsoft.com/office/drawing/2014/main" id="{BC97AE7F-7D35-404B-B0AA-AF6C44B9B6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343" y="2303586"/>
            <a:ext cx="6459537" cy="1440159"/>
          </a:xfrm>
          <a:prstGeom prst="rect">
            <a:avLst/>
          </a:prstGeom>
        </p:spPr>
      </p:pic>
      <p:sp>
        <p:nvSpPr>
          <p:cNvPr id="9" name="矩形 8">
            <a:extLst>
              <a:ext uri="{FF2B5EF4-FFF2-40B4-BE49-F238E27FC236}">
                <a16:creationId xmlns:a16="http://schemas.microsoft.com/office/drawing/2014/main" id="{0C9614C6-7767-3148-8CE6-6499CEB58240}"/>
              </a:ext>
            </a:extLst>
          </p:cNvPr>
          <p:cNvSpPr/>
          <p:nvPr/>
        </p:nvSpPr>
        <p:spPr>
          <a:xfrm>
            <a:off x="457200" y="6460647"/>
            <a:ext cx="7863408" cy="369332"/>
          </a:xfrm>
          <a:prstGeom prst="rect">
            <a:avLst/>
          </a:prstGeom>
        </p:spPr>
        <p:txBody>
          <a:bodyPr wrap="square">
            <a:spAutoFit/>
          </a:bodyPr>
          <a:lstStyle/>
          <a:p>
            <a:r>
              <a:rPr lang="en" altLang="zh-TW" dirty="0">
                <a:hlinkClick r:id="rId4"/>
              </a:rPr>
              <a:t>https://github.com/yijutseng/DataVisPython/blob/master/matplotlib.ipynb</a:t>
            </a:r>
            <a:endParaRPr lang="zh-TW" altLang="en-US" dirty="0"/>
          </a:p>
        </p:txBody>
      </p:sp>
    </p:spTree>
    <p:extLst>
      <p:ext uri="{BB962C8B-B14F-4D97-AF65-F5344CB8AC3E}">
        <p14:creationId xmlns:p14="http://schemas.microsoft.com/office/powerpoint/2010/main" val="1326963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AC1534-C0E6-8B41-AC5C-04661B052975}"/>
              </a:ext>
            </a:extLst>
          </p:cNvPr>
          <p:cNvSpPr>
            <a:spLocks noGrp="1"/>
          </p:cNvSpPr>
          <p:nvPr>
            <p:ph type="title"/>
          </p:nvPr>
        </p:nvSpPr>
        <p:spPr/>
        <p:txBody>
          <a:bodyPr/>
          <a:lstStyle/>
          <a:p>
            <a:r>
              <a:rPr kumimoji="1" lang="zh-TW" altLang="en-US" dirty="0"/>
              <a:t>連續資料作圖 </a:t>
            </a:r>
            <a:r>
              <a:rPr kumimoji="1" lang="en-US" altLang="zh-TW" dirty="0"/>
              <a:t>– </a:t>
            </a:r>
            <a:r>
              <a:rPr kumimoji="1" lang="zh-CN" altLang="en-US" dirty="0"/>
              <a:t>一維資料</a:t>
            </a:r>
            <a:endParaRPr kumimoji="1" lang="zh-TW" altLang="en-US" dirty="0"/>
          </a:p>
        </p:txBody>
      </p:sp>
      <p:sp>
        <p:nvSpPr>
          <p:cNvPr id="3" name="內容版面配置區 2">
            <a:extLst>
              <a:ext uri="{FF2B5EF4-FFF2-40B4-BE49-F238E27FC236}">
                <a16:creationId xmlns:a16="http://schemas.microsoft.com/office/drawing/2014/main" id="{999A7B38-FDF9-D747-998A-0F34AAB20C23}"/>
              </a:ext>
            </a:extLst>
          </p:cNvPr>
          <p:cNvSpPr>
            <a:spLocks noGrp="1"/>
          </p:cNvSpPr>
          <p:nvPr>
            <p:ph idx="1"/>
          </p:nvPr>
        </p:nvSpPr>
        <p:spPr>
          <a:xfrm>
            <a:off x="457199" y="1719263"/>
            <a:ext cx="8147249" cy="4411662"/>
          </a:xfrm>
        </p:spPr>
        <p:txBody>
          <a:bodyPr/>
          <a:lstStyle/>
          <a:p>
            <a:r>
              <a:rPr lang="zh-TW" altLang="en-US" b="1" dirty="0"/>
              <a:t>直方圖 </a:t>
            </a:r>
            <a:r>
              <a:rPr lang="en" altLang="zh-TW" b="1" dirty="0"/>
              <a:t>Histogram</a:t>
            </a:r>
            <a:endParaRPr kumimoji="1" lang="en-US" altLang="zh-TW" dirty="0"/>
          </a:p>
          <a:p>
            <a:pPr marL="566738" lvl="1" indent="-457200"/>
            <a:r>
              <a:rPr lang="zh-TW" altLang="en-US" dirty="0"/>
              <a:t>由圖可知，</a:t>
            </a:r>
            <a:r>
              <a:rPr lang="en-US" altLang="zh-TW" dirty="0"/>
              <a:t>PM2.5</a:t>
            </a:r>
            <a:r>
              <a:rPr lang="zh-TW" altLang="en-US" dirty="0"/>
              <a:t>濃度集中在</a:t>
            </a:r>
            <a:r>
              <a:rPr lang="en-US" altLang="zh-TW" dirty="0"/>
              <a:t>0~100</a:t>
            </a:r>
            <a:r>
              <a:rPr lang="zh-TW" altLang="en-US" dirty="0"/>
              <a:t>左右，只有少部分資料點的濃度大於</a:t>
            </a:r>
            <a:r>
              <a:rPr lang="en-US" altLang="zh-TW" dirty="0"/>
              <a:t>200</a:t>
            </a:r>
            <a:r>
              <a:rPr lang="zh-TW" altLang="en-US" dirty="0"/>
              <a:t>，最大濃度接近</a:t>
            </a:r>
            <a:r>
              <a:rPr lang="en-US" altLang="zh-TW" dirty="0"/>
              <a:t>1000</a:t>
            </a:r>
            <a:r>
              <a:rPr lang="zh-TW" altLang="en-US" dirty="0"/>
              <a:t>。</a:t>
            </a:r>
          </a:p>
        </p:txBody>
      </p:sp>
      <p:pic>
        <p:nvPicPr>
          <p:cNvPr id="4" name="圖片 3">
            <a:extLst>
              <a:ext uri="{FF2B5EF4-FFF2-40B4-BE49-F238E27FC236}">
                <a16:creationId xmlns:a16="http://schemas.microsoft.com/office/drawing/2014/main" id="{AE422E1F-BC63-C94B-AB8F-6F97EB778A8B}"/>
              </a:ext>
            </a:extLst>
          </p:cNvPr>
          <p:cNvPicPr>
            <a:picLocks noChangeAspect="1"/>
          </p:cNvPicPr>
          <p:nvPr/>
        </p:nvPicPr>
        <p:blipFill>
          <a:blip r:embed="rId2"/>
          <a:stretch>
            <a:fillRect/>
          </a:stretch>
        </p:blipFill>
        <p:spPr>
          <a:xfrm>
            <a:off x="1763688" y="3116554"/>
            <a:ext cx="5616624" cy="3727511"/>
          </a:xfrm>
          <a:prstGeom prst="rect">
            <a:avLst/>
          </a:prstGeom>
        </p:spPr>
      </p:pic>
    </p:spTree>
    <p:extLst>
      <p:ext uri="{BB962C8B-B14F-4D97-AF65-F5344CB8AC3E}">
        <p14:creationId xmlns:p14="http://schemas.microsoft.com/office/powerpoint/2010/main" val="36781599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AC1534-C0E6-8B41-AC5C-04661B052975}"/>
              </a:ext>
            </a:extLst>
          </p:cNvPr>
          <p:cNvSpPr>
            <a:spLocks noGrp="1"/>
          </p:cNvSpPr>
          <p:nvPr>
            <p:ph type="title"/>
          </p:nvPr>
        </p:nvSpPr>
        <p:spPr/>
        <p:txBody>
          <a:bodyPr/>
          <a:lstStyle/>
          <a:p>
            <a:r>
              <a:rPr kumimoji="1" lang="zh-TW" altLang="en-US" dirty="0"/>
              <a:t>連續資料作圖 </a:t>
            </a:r>
            <a:r>
              <a:rPr kumimoji="1" lang="en-US" altLang="zh-TW" dirty="0"/>
              <a:t>– </a:t>
            </a:r>
            <a:r>
              <a:rPr kumimoji="1" lang="zh-CN" altLang="en-US" dirty="0"/>
              <a:t>一維資料</a:t>
            </a:r>
            <a:endParaRPr kumimoji="1" lang="zh-TW" altLang="en-US" dirty="0"/>
          </a:p>
        </p:txBody>
      </p:sp>
      <p:sp>
        <p:nvSpPr>
          <p:cNvPr id="3" name="內容版面配置區 2">
            <a:extLst>
              <a:ext uri="{FF2B5EF4-FFF2-40B4-BE49-F238E27FC236}">
                <a16:creationId xmlns:a16="http://schemas.microsoft.com/office/drawing/2014/main" id="{999A7B38-FDF9-D747-998A-0F34AAB20C23}"/>
              </a:ext>
            </a:extLst>
          </p:cNvPr>
          <p:cNvSpPr>
            <a:spLocks noGrp="1"/>
          </p:cNvSpPr>
          <p:nvPr>
            <p:ph idx="1"/>
          </p:nvPr>
        </p:nvSpPr>
        <p:spPr>
          <a:xfrm>
            <a:off x="457199" y="1719263"/>
            <a:ext cx="8147249" cy="4411662"/>
          </a:xfrm>
        </p:spPr>
        <p:txBody>
          <a:bodyPr/>
          <a:lstStyle/>
          <a:p>
            <a:r>
              <a:rPr lang="zh-TW" altLang="en-US" b="1" dirty="0"/>
              <a:t>直方圖 </a:t>
            </a:r>
            <a:r>
              <a:rPr lang="en" altLang="zh-TW" b="1" dirty="0"/>
              <a:t>Histogram</a:t>
            </a:r>
            <a:endParaRPr kumimoji="1" lang="en-US" altLang="zh-TW" dirty="0"/>
          </a:p>
          <a:p>
            <a:pPr marL="566738" lvl="1" indent="-457200"/>
            <a:r>
              <a:rPr lang="zh-TW" altLang="en-US" dirty="0"/>
              <a:t>同理，若想觀察</a:t>
            </a:r>
            <a:r>
              <a:rPr lang="en" altLang="zh-TW" dirty="0"/>
              <a:t>PM10</a:t>
            </a:r>
            <a:r>
              <a:rPr lang="zh-TW" altLang="en-US" dirty="0"/>
              <a:t>濃度的分佈，可直接將輸入資料替換為</a:t>
            </a:r>
            <a:r>
              <a:rPr lang="en" altLang="zh-TW" dirty="0"/>
              <a:t>PM10</a:t>
            </a:r>
            <a:r>
              <a:rPr lang="zh-TW" altLang="en" dirty="0"/>
              <a:t>。</a:t>
            </a:r>
            <a:endParaRPr lang="en-US" altLang="zh-TW" dirty="0"/>
          </a:p>
          <a:p>
            <a:pPr marL="566738" lvl="1" indent="-457200"/>
            <a:r>
              <a:rPr lang="zh-TW" altLang="en-US" dirty="0"/>
              <a:t>結論與</a:t>
            </a:r>
            <a:r>
              <a:rPr lang="en-US" altLang="zh-TW" dirty="0"/>
              <a:t>PM2.5</a:t>
            </a:r>
            <a:r>
              <a:rPr lang="zh-CN" altLang="en-US" dirty="0"/>
              <a:t>相似。</a:t>
            </a:r>
            <a:endParaRPr lang="zh-TW" altLang="en-US" dirty="0"/>
          </a:p>
        </p:txBody>
      </p:sp>
      <p:pic>
        <p:nvPicPr>
          <p:cNvPr id="5" name="圖片 4">
            <a:extLst>
              <a:ext uri="{FF2B5EF4-FFF2-40B4-BE49-F238E27FC236}">
                <a16:creationId xmlns:a16="http://schemas.microsoft.com/office/drawing/2014/main" id="{4A462593-3D3B-8345-9848-D7F767392D9E}"/>
              </a:ext>
            </a:extLst>
          </p:cNvPr>
          <p:cNvPicPr>
            <a:picLocks noChangeAspect="1"/>
          </p:cNvPicPr>
          <p:nvPr/>
        </p:nvPicPr>
        <p:blipFill>
          <a:blip r:embed="rId2"/>
          <a:stretch>
            <a:fillRect/>
          </a:stretch>
        </p:blipFill>
        <p:spPr>
          <a:xfrm>
            <a:off x="453090" y="3659384"/>
            <a:ext cx="4406942" cy="2924698"/>
          </a:xfrm>
          <a:prstGeom prst="rect">
            <a:avLst/>
          </a:prstGeom>
        </p:spPr>
      </p:pic>
      <p:pic>
        <p:nvPicPr>
          <p:cNvPr id="7" name="圖片 6">
            <a:extLst>
              <a:ext uri="{FF2B5EF4-FFF2-40B4-BE49-F238E27FC236}">
                <a16:creationId xmlns:a16="http://schemas.microsoft.com/office/drawing/2014/main" id="{DA8E2470-8846-A545-9A7C-68EF1368A0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1760" y="3906477"/>
            <a:ext cx="6358393" cy="1215256"/>
          </a:xfrm>
          <a:prstGeom prst="rect">
            <a:avLst/>
          </a:prstGeom>
        </p:spPr>
      </p:pic>
      <p:sp>
        <p:nvSpPr>
          <p:cNvPr id="8" name="矩形 7">
            <a:extLst>
              <a:ext uri="{FF2B5EF4-FFF2-40B4-BE49-F238E27FC236}">
                <a16:creationId xmlns:a16="http://schemas.microsoft.com/office/drawing/2014/main" id="{865029A8-80A8-E549-9189-FD435F45345A}"/>
              </a:ext>
            </a:extLst>
          </p:cNvPr>
          <p:cNvSpPr/>
          <p:nvPr/>
        </p:nvSpPr>
        <p:spPr>
          <a:xfrm>
            <a:off x="457200" y="6460647"/>
            <a:ext cx="7863408" cy="369332"/>
          </a:xfrm>
          <a:prstGeom prst="rect">
            <a:avLst/>
          </a:prstGeom>
        </p:spPr>
        <p:txBody>
          <a:bodyPr wrap="square">
            <a:spAutoFit/>
          </a:bodyPr>
          <a:lstStyle/>
          <a:p>
            <a:r>
              <a:rPr lang="en" altLang="zh-TW" dirty="0">
                <a:hlinkClick r:id="rId4"/>
              </a:rPr>
              <a:t>https://github.com/yijutseng/DataVisPython/blob/master/matplotlib.ipynb</a:t>
            </a:r>
            <a:endParaRPr lang="zh-TW" altLang="en-US" dirty="0"/>
          </a:p>
        </p:txBody>
      </p:sp>
    </p:spTree>
    <p:extLst>
      <p:ext uri="{BB962C8B-B14F-4D97-AF65-F5344CB8AC3E}">
        <p14:creationId xmlns:p14="http://schemas.microsoft.com/office/powerpoint/2010/main" val="4159598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B53B6F-746B-D244-AD0C-4CEB50646C5B}"/>
              </a:ext>
            </a:extLst>
          </p:cNvPr>
          <p:cNvSpPr>
            <a:spLocks noGrp="1"/>
          </p:cNvSpPr>
          <p:nvPr>
            <p:ph type="title"/>
          </p:nvPr>
        </p:nvSpPr>
        <p:spPr/>
        <p:txBody>
          <a:bodyPr/>
          <a:lstStyle/>
          <a:p>
            <a:r>
              <a:rPr kumimoji="1" lang="zh-TW" altLang="en-US" dirty="0"/>
              <a:t>連續資料作圖 </a:t>
            </a:r>
            <a:r>
              <a:rPr kumimoji="1" lang="en-US" altLang="zh-TW" dirty="0"/>
              <a:t>– </a:t>
            </a:r>
            <a:r>
              <a:rPr kumimoji="1" lang="zh-CN" altLang="en-US" dirty="0"/>
              <a:t>二維資料</a:t>
            </a:r>
            <a:endParaRPr kumimoji="1" lang="zh-TW" altLang="en-US" dirty="0"/>
          </a:p>
        </p:txBody>
      </p:sp>
      <p:sp>
        <p:nvSpPr>
          <p:cNvPr id="3" name="內容版面配置區 2">
            <a:extLst>
              <a:ext uri="{FF2B5EF4-FFF2-40B4-BE49-F238E27FC236}">
                <a16:creationId xmlns:a16="http://schemas.microsoft.com/office/drawing/2014/main" id="{7B442FC8-A965-1B4D-9F7F-BB0738D25C7D}"/>
              </a:ext>
            </a:extLst>
          </p:cNvPr>
          <p:cNvSpPr>
            <a:spLocks noGrp="1"/>
          </p:cNvSpPr>
          <p:nvPr>
            <p:ph idx="1"/>
          </p:nvPr>
        </p:nvSpPr>
        <p:spPr/>
        <p:txBody>
          <a:bodyPr/>
          <a:lstStyle/>
          <a:p>
            <a:r>
              <a:rPr lang="zh-TW" altLang="en-US" b="1" dirty="0"/>
              <a:t>折線圖 </a:t>
            </a:r>
            <a:r>
              <a:rPr lang="en" altLang="zh-TW" b="1" dirty="0"/>
              <a:t>Line chart</a:t>
            </a:r>
          </a:p>
          <a:p>
            <a:r>
              <a:rPr lang="zh-TW" altLang="en-US" dirty="0"/>
              <a:t>如何呈現</a:t>
            </a:r>
            <a:r>
              <a:rPr lang="zh-TW" altLang="en-US" b="1" dirty="0"/>
              <a:t>每天</a:t>
            </a:r>
            <a:r>
              <a:rPr lang="zh-TW" altLang="en-US" dirty="0"/>
              <a:t> </a:t>
            </a:r>
            <a:r>
              <a:rPr lang="en" altLang="zh-TW" b="1" dirty="0"/>
              <a:t>PM2.5</a:t>
            </a:r>
            <a:r>
              <a:rPr lang="zh-TW" altLang="en-US" b="1" dirty="0"/>
              <a:t>濃度</a:t>
            </a:r>
            <a:r>
              <a:rPr lang="zh-TW" altLang="en-US" dirty="0"/>
              <a:t>的變化？</a:t>
            </a:r>
          </a:p>
          <a:p>
            <a:pPr marL="457200" indent="-457200">
              <a:buFont typeface="Arial" panose="020B0604020202020204" pitchFamily="34" charset="0"/>
              <a:buChar char="•"/>
            </a:pPr>
            <a:r>
              <a:rPr lang="zh-TW" altLang="en-US" dirty="0"/>
              <a:t>使用</a:t>
            </a:r>
            <a:r>
              <a:rPr lang="en" altLang="zh-TW" dirty="0"/>
              <a:t>seaborn</a:t>
            </a:r>
            <a:r>
              <a:rPr lang="zh-TW" altLang="en-US" dirty="0"/>
              <a:t>套件的</a:t>
            </a:r>
            <a:r>
              <a:rPr lang="en" altLang="zh-TW" dirty="0" err="1"/>
              <a:t>lineplot</a:t>
            </a:r>
            <a:r>
              <a:rPr lang="en" altLang="zh-TW" dirty="0"/>
              <a:t>()</a:t>
            </a:r>
            <a:r>
              <a:rPr lang="zh-TW" altLang="en-US" dirty="0"/>
              <a:t>函數畫折線圖</a:t>
            </a:r>
            <a:endParaRPr lang="en-US" altLang="zh-TW" dirty="0"/>
          </a:p>
          <a:p>
            <a:pPr marL="457200" indent="-457200">
              <a:buFont typeface="Arial" panose="020B0604020202020204" pitchFamily="34" charset="0"/>
              <a:buChar char="•"/>
            </a:pPr>
            <a:r>
              <a:rPr lang="en" altLang="zh-TW" dirty="0" err="1"/>
              <a:t>lineplot</a:t>
            </a:r>
            <a:r>
              <a:rPr lang="en" altLang="zh-TW" dirty="0"/>
              <a:t>()</a:t>
            </a:r>
            <a:r>
              <a:rPr lang="zh-TW" altLang="en-US" dirty="0"/>
              <a:t>函數需要兩個參數</a:t>
            </a:r>
            <a:endParaRPr lang="en-US" altLang="zh-TW" dirty="0"/>
          </a:p>
          <a:p>
            <a:pPr marL="912813" lvl="2" indent="-457200">
              <a:buFont typeface="Arial" panose="020B0604020202020204" pitchFamily="34" charset="0"/>
              <a:buChar char="•"/>
            </a:pPr>
            <a:r>
              <a:rPr lang="en" altLang="zh-TW" dirty="0"/>
              <a:t>x</a:t>
            </a:r>
            <a:r>
              <a:rPr lang="zh-TW" altLang="en-US" dirty="0"/>
              <a:t>軸：日期</a:t>
            </a:r>
            <a:endParaRPr lang="en-US" altLang="zh-TW" dirty="0"/>
          </a:p>
          <a:p>
            <a:pPr marL="912813" lvl="2" indent="-457200">
              <a:buFont typeface="Arial" panose="020B0604020202020204" pitchFamily="34" charset="0"/>
              <a:buChar char="•"/>
            </a:pPr>
            <a:r>
              <a:rPr lang="en" altLang="zh-TW" dirty="0"/>
              <a:t>y</a:t>
            </a:r>
            <a:r>
              <a:rPr lang="zh-TW" altLang="en-US" dirty="0"/>
              <a:t>軸：</a:t>
            </a:r>
            <a:r>
              <a:rPr lang="en" altLang="zh-TW" dirty="0"/>
              <a:t>PM2.5</a:t>
            </a:r>
            <a:r>
              <a:rPr lang="zh-TW" altLang="en-US" dirty="0"/>
              <a:t>濃度</a:t>
            </a:r>
          </a:p>
          <a:p>
            <a:endParaRPr lang="en" altLang="zh-TW" b="1" dirty="0"/>
          </a:p>
          <a:p>
            <a:endParaRPr kumimoji="1" lang="zh-TW" altLang="en-US" dirty="0"/>
          </a:p>
        </p:txBody>
      </p:sp>
      <p:pic>
        <p:nvPicPr>
          <p:cNvPr id="5" name="圖片 4">
            <a:extLst>
              <a:ext uri="{FF2B5EF4-FFF2-40B4-BE49-F238E27FC236}">
                <a16:creationId xmlns:a16="http://schemas.microsoft.com/office/drawing/2014/main" id="{28C29B37-3F74-1847-BA68-7C30F9F762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082" y="4945608"/>
            <a:ext cx="8360718" cy="1185317"/>
          </a:xfrm>
          <a:prstGeom prst="rect">
            <a:avLst/>
          </a:prstGeom>
        </p:spPr>
      </p:pic>
      <p:sp>
        <p:nvSpPr>
          <p:cNvPr id="6" name="矩形 5">
            <a:extLst>
              <a:ext uri="{FF2B5EF4-FFF2-40B4-BE49-F238E27FC236}">
                <a16:creationId xmlns:a16="http://schemas.microsoft.com/office/drawing/2014/main" id="{95F31F8D-7DFF-6346-A338-A05D5C2E8A46}"/>
              </a:ext>
            </a:extLst>
          </p:cNvPr>
          <p:cNvSpPr/>
          <p:nvPr/>
        </p:nvSpPr>
        <p:spPr>
          <a:xfrm>
            <a:off x="457200" y="6460647"/>
            <a:ext cx="7863408" cy="369332"/>
          </a:xfrm>
          <a:prstGeom prst="rect">
            <a:avLst/>
          </a:prstGeom>
        </p:spPr>
        <p:txBody>
          <a:bodyPr wrap="square">
            <a:spAutoFit/>
          </a:bodyPr>
          <a:lstStyle/>
          <a:p>
            <a:r>
              <a:rPr lang="en" altLang="zh-TW" dirty="0">
                <a:hlinkClick r:id="rId3"/>
              </a:rPr>
              <a:t>https://github.com/yijutseng/DataVisPython/blob/master/matplotlib.ipynb</a:t>
            </a:r>
            <a:endParaRPr lang="zh-TW" altLang="en-US" dirty="0"/>
          </a:p>
        </p:txBody>
      </p:sp>
    </p:spTree>
    <p:extLst>
      <p:ext uri="{BB962C8B-B14F-4D97-AF65-F5344CB8AC3E}">
        <p14:creationId xmlns:p14="http://schemas.microsoft.com/office/powerpoint/2010/main" val="4255683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21B6DC34-6736-0E47-8C36-2DE38CBE7B0D}"/>
              </a:ext>
            </a:extLst>
          </p:cNvPr>
          <p:cNvPicPr>
            <a:picLocks noChangeAspect="1"/>
          </p:cNvPicPr>
          <p:nvPr/>
        </p:nvPicPr>
        <p:blipFill>
          <a:blip r:embed="rId2"/>
          <a:stretch>
            <a:fillRect/>
          </a:stretch>
        </p:blipFill>
        <p:spPr>
          <a:xfrm>
            <a:off x="5580112" y="4437112"/>
            <a:ext cx="3370709" cy="2226940"/>
          </a:xfrm>
          <a:prstGeom prst="rect">
            <a:avLst/>
          </a:prstGeom>
        </p:spPr>
      </p:pic>
      <p:sp>
        <p:nvSpPr>
          <p:cNvPr id="2" name="標題 1">
            <a:extLst>
              <a:ext uri="{FF2B5EF4-FFF2-40B4-BE49-F238E27FC236}">
                <a16:creationId xmlns:a16="http://schemas.microsoft.com/office/drawing/2014/main" id="{0CB53B6F-746B-D244-AD0C-4CEB50646C5B}"/>
              </a:ext>
            </a:extLst>
          </p:cNvPr>
          <p:cNvSpPr>
            <a:spLocks noGrp="1"/>
          </p:cNvSpPr>
          <p:nvPr>
            <p:ph type="title"/>
          </p:nvPr>
        </p:nvSpPr>
        <p:spPr/>
        <p:txBody>
          <a:bodyPr/>
          <a:lstStyle/>
          <a:p>
            <a:r>
              <a:rPr kumimoji="1" lang="zh-TW" altLang="en-US" dirty="0"/>
              <a:t>連續資料作圖 </a:t>
            </a:r>
            <a:r>
              <a:rPr kumimoji="1" lang="en-US" altLang="zh-TW" dirty="0"/>
              <a:t>– </a:t>
            </a:r>
            <a:r>
              <a:rPr kumimoji="1" lang="zh-CN" altLang="en-US" dirty="0"/>
              <a:t>二維資料</a:t>
            </a:r>
            <a:endParaRPr kumimoji="1" lang="zh-TW" altLang="en-US" dirty="0"/>
          </a:p>
        </p:txBody>
      </p:sp>
      <p:sp>
        <p:nvSpPr>
          <p:cNvPr id="3" name="內容版面配置區 2">
            <a:extLst>
              <a:ext uri="{FF2B5EF4-FFF2-40B4-BE49-F238E27FC236}">
                <a16:creationId xmlns:a16="http://schemas.microsoft.com/office/drawing/2014/main" id="{7B442FC8-A965-1B4D-9F7F-BB0738D25C7D}"/>
              </a:ext>
            </a:extLst>
          </p:cNvPr>
          <p:cNvSpPr>
            <a:spLocks noGrp="1"/>
          </p:cNvSpPr>
          <p:nvPr>
            <p:ph idx="1"/>
          </p:nvPr>
        </p:nvSpPr>
        <p:spPr>
          <a:xfrm>
            <a:off x="457199" y="1719263"/>
            <a:ext cx="8493621" cy="4411662"/>
          </a:xfrm>
        </p:spPr>
        <p:txBody>
          <a:bodyPr/>
          <a:lstStyle/>
          <a:p>
            <a:r>
              <a:rPr lang="zh-TW" altLang="en-US" b="1" dirty="0"/>
              <a:t>折線圖 </a:t>
            </a:r>
            <a:r>
              <a:rPr lang="en" altLang="zh-TW" b="1" dirty="0"/>
              <a:t>Line chart</a:t>
            </a:r>
          </a:p>
          <a:p>
            <a:pPr marL="457200" indent="-457200">
              <a:buFont typeface="Arial" panose="020B0604020202020204" pitchFamily="34" charset="0"/>
              <a:buChar char="•"/>
            </a:pPr>
            <a:r>
              <a:rPr lang="zh-TW" altLang="en-US" dirty="0"/>
              <a:t>資料點數太多，無法判讀</a:t>
            </a:r>
            <a:endParaRPr lang="en-US" altLang="zh-TW" dirty="0"/>
          </a:p>
          <a:p>
            <a:pPr marL="457200" indent="-457200">
              <a:buFont typeface="Arial" panose="020B0604020202020204" pitchFamily="34" charset="0"/>
              <a:buChar char="•"/>
            </a:pPr>
            <a:r>
              <a:rPr lang="zh-TW" altLang="en-US" dirty="0"/>
              <a:t>可挑選部分重要的片段來做圖</a:t>
            </a:r>
            <a:endParaRPr lang="en-US" altLang="zh-TW" dirty="0"/>
          </a:p>
          <a:p>
            <a:pPr marL="457200" indent="-457200">
              <a:buFont typeface="Arial" panose="020B0604020202020204" pitchFamily="34" charset="0"/>
              <a:buChar char="•"/>
            </a:pPr>
            <a:r>
              <a:rPr lang="zh-TW" altLang="en-US" dirty="0"/>
              <a:t>使用</a:t>
            </a:r>
            <a:r>
              <a:rPr lang="en" altLang="zh-TW" dirty="0"/>
              <a:t>pandas</a:t>
            </a:r>
            <a:r>
              <a:rPr lang="zh-TW" altLang="en-US" dirty="0"/>
              <a:t>套件的</a:t>
            </a:r>
            <a:r>
              <a:rPr lang="en" altLang="zh-TW" dirty="0" err="1"/>
              <a:t>loc</a:t>
            </a:r>
            <a:r>
              <a:rPr lang="en" altLang="zh-TW" dirty="0"/>
              <a:t>[]</a:t>
            </a:r>
            <a:r>
              <a:rPr lang="zh-TW" altLang="en-US" dirty="0"/>
              <a:t>方法將資料取出</a:t>
            </a:r>
            <a:endParaRPr lang="en-US" altLang="zh-TW" dirty="0"/>
          </a:p>
          <a:p>
            <a:pPr marL="457200" indent="-457200">
              <a:buFont typeface="Arial" panose="020B0604020202020204" pitchFamily="34" charset="0"/>
              <a:buChar char="•"/>
            </a:pPr>
            <a:r>
              <a:rPr lang="zh-TW" altLang="en-US" dirty="0"/>
              <a:t>使用方式為</a:t>
            </a:r>
            <a:r>
              <a:rPr lang="en" altLang="zh-TW" dirty="0" err="1"/>
              <a:t>df.loc</a:t>
            </a:r>
            <a:r>
              <a:rPr lang="en" altLang="zh-TW" dirty="0"/>
              <a:t>[</a:t>
            </a:r>
            <a:r>
              <a:rPr lang="zh-TW" altLang="en-US" dirty="0"/>
              <a:t>篩選條件</a:t>
            </a:r>
            <a:r>
              <a:rPr lang="en-US" altLang="zh-TW" dirty="0"/>
              <a:t>]</a:t>
            </a:r>
          </a:p>
          <a:p>
            <a:pPr marL="457200" indent="-457200">
              <a:buFont typeface="Arial" panose="020B0604020202020204" pitchFamily="34" charset="0"/>
              <a:buChar char="•"/>
            </a:pPr>
            <a:r>
              <a:rPr lang="zh-TW" altLang="en-US" dirty="0"/>
              <a:t>挑選最新</a:t>
            </a:r>
            <a:r>
              <a:rPr lang="en-US" altLang="zh-TW" dirty="0"/>
              <a:t>(2017</a:t>
            </a:r>
            <a:r>
              <a:rPr lang="zh-TW" altLang="en-US" dirty="0"/>
              <a:t>年前半年</a:t>
            </a:r>
            <a:r>
              <a:rPr lang="en-US" altLang="zh-TW" dirty="0"/>
              <a:t>)</a:t>
            </a:r>
            <a:r>
              <a:rPr lang="zh-TW" altLang="en-US" dirty="0"/>
              <a:t>的資料</a:t>
            </a:r>
            <a:endParaRPr kumimoji="1" lang="zh-TW" altLang="en-US" dirty="0"/>
          </a:p>
          <a:p>
            <a:endParaRPr lang="en" altLang="zh-TW" b="1" dirty="0"/>
          </a:p>
          <a:p>
            <a:endParaRPr kumimoji="1" lang="zh-TW" altLang="en-US" dirty="0"/>
          </a:p>
        </p:txBody>
      </p:sp>
    </p:spTree>
    <p:extLst>
      <p:ext uri="{BB962C8B-B14F-4D97-AF65-F5344CB8AC3E}">
        <p14:creationId xmlns:p14="http://schemas.microsoft.com/office/powerpoint/2010/main" val="1359188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zh-TW" altLang="en-US">
                <a:sym typeface="Arial" charset="0"/>
              </a:rPr>
              <a:t>課程概述</a:t>
            </a:r>
            <a:endParaRPr lang="zh-TW" altLang="en-US" dirty="0">
              <a:sym typeface="Arial" charset="0"/>
            </a:endParaRPr>
          </a:p>
        </p:txBody>
      </p:sp>
      <p:sp>
        <p:nvSpPr>
          <p:cNvPr id="2292739" name="Rectangle 3"/>
          <p:cNvSpPr>
            <a:spLocks noGrp="1" noChangeArrowheads="1"/>
          </p:cNvSpPr>
          <p:nvPr>
            <p:ph idx="1"/>
          </p:nvPr>
        </p:nvSpPr>
        <p:spPr/>
        <p:txBody>
          <a:bodyPr/>
          <a:lstStyle/>
          <a:p>
            <a:endParaRPr lang="en-US" altLang="zh-TW" dirty="0">
              <a:sym typeface="Arial" charset="0"/>
            </a:endParaRPr>
          </a:p>
          <a:p>
            <a:pPr marL="219075" lvl="1" indent="0">
              <a:buNone/>
            </a:pPr>
            <a:r>
              <a:rPr lang="zh-TW" altLang="en-US" dirty="0">
                <a:sym typeface="Arial" charset="0"/>
              </a:rPr>
              <a:t>在本課程中，將介紹資料視覺化的目的與使用原則，並就哨使用</a:t>
            </a:r>
            <a:r>
              <a:rPr lang="en-US" altLang="zh-TW" dirty="0">
                <a:sym typeface="Arial" charset="0"/>
              </a:rPr>
              <a:t>Python</a:t>
            </a:r>
            <a:r>
              <a:rPr lang="zh-CN" altLang="en-US" dirty="0">
                <a:sym typeface="Arial" charset="0"/>
              </a:rPr>
              <a:t>進行資料視覺化的方法</a:t>
            </a:r>
            <a:r>
              <a:rPr lang="zh-TW" altLang="en-US" dirty="0"/>
              <a:t>，使學員可以使用</a:t>
            </a:r>
            <a:r>
              <a:rPr lang="en-US" altLang="zh-TW" dirty="0"/>
              <a:t>Python</a:t>
            </a:r>
            <a:r>
              <a:rPr lang="zh-CN" altLang="en-US" dirty="0"/>
              <a:t>作為資料視覺化的工具</a:t>
            </a:r>
            <a:r>
              <a:rPr lang="zh-TW" altLang="en-US" dirty="0">
                <a:sym typeface="Arial" charset="0"/>
              </a:rPr>
              <a:t>。</a:t>
            </a:r>
            <a:endParaRPr lang="en-US" altLang="zh-TW" dirty="0">
              <a:sym typeface="Arial" charset="0"/>
            </a:endParaRPr>
          </a:p>
          <a:p>
            <a:endParaRPr lang="en-US" altLang="zh-TW" dirty="0">
              <a:sym typeface="Arial" charset="0"/>
            </a:endParaRPr>
          </a:p>
          <a:p>
            <a:endParaRPr lang="zh-TW" altLang="zh-TW" dirty="0"/>
          </a:p>
          <a:p>
            <a:endParaRPr lang="en-US" altLang="zh-HK" dirty="0"/>
          </a:p>
          <a:p>
            <a:endParaRPr lang="en-US" altLang="zh-HK" dirty="0"/>
          </a:p>
          <a:p>
            <a:endParaRPr lang="en-US" altLang="zh-TW" dirty="0">
              <a:sym typeface="Arial" charset="0"/>
            </a:endParaRPr>
          </a:p>
        </p:txBody>
      </p:sp>
    </p:spTree>
    <p:extLst>
      <p:ext uri="{BB962C8B-B14F-4D97-AF65-F5344CB8AC3E}">
        <p14:creationId xmlns:p14="http://schemas.microsoft.com/office/powerpoint/2010/main" val="8727529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B53B6F-746B-D244-AD0C-4CEB50646C5B}"/>
              </a:ext>
            </a:extLst>
          </p:cNvPr>
          <p:cNvSpPr>
            <a:spLocks noGrp="1"/>
          </p:cNvSpPr>
          <p:nvPr>
            <p:ph type="title"/>
          </p:nvPr>
        </p:nvSpPr>
        <p:spPr/>
        <p:txBody>
          <a:bodyPr/>
          <a:lstStyle/>
          <a:p>
            <a:r>
              <a:rPr kumimoji="1" lang="zh-TW" altLang="en-US" dirty="0"/>
              <a:t>連續資料作圖 </a:t>
            </a:r>
            <a:r>
              <a:rPr kumimoji="1" lang="en-US" altLang="zh-TW" dirty="0"/>
              <a:t>– </a:t>
            </a:r>
            <a:r>
              <a:rPr kumimoji="1" lang="zh-CN" altLang="en-US" dirty="0"/>
              <a:t>二維資料</a:t>
            </a:r>
            <a:endParaRPr kumimoji="1" lang="zh-TW" altLang="en-US" dirty="0"/>
          </a:p>
        </p:txBody>
      </p:sp>
      <p:sp>
        <p:nvSpPr>
          <p:cNvPr id="3" name="內容版面配置區 2">
            <a:extLst>
              <a:ext uri="{FF2B5EF4-FFF2-40B4-BE49-F238E27FC236}">
                <a16:creationId xmlns:a16="http://schemas.microsoft.com/office/drawing/2014/main" id="{7B442FC8-A965-1B4D-9F7F-BB0738D25C7D}"/>
              </a:ext>
            </a:extLst>
          </p:cNvPr>
          <p:cNvSpPr>
            <a:spLocks noGrp="1"/>
          </p:cNvSpPr>
          <p:nvPr>
            <p:ph idx="1"/>
          </p:nvPr>
        </p:nvSpPr>
        <p:spPr/>
        <p:txBody>
          <a:bodyPr/>
          <a:lstStyle/>
          <a:p>
            <a:r>
              <a:rPr lang="zh-TW" altLang="en-US" b="1" dirty="0"/>
              <a:t>折線圖 </a:t>
            </a:r>
            <a:r>
              <a:rPr lang="en" altLang="zh-TW" b="1" dirty="0"/>
              <a:t>Line chart</a:t>
            </a:r>
          </a:p>
          <a:p>
            <a:endParaRPr lang="en" altLang="zh-TW" b="1" dirty="0"/>
          </a:p>
          <a:p>
            <a:endParaRPr kumimoji="1" lang="zh-TW" altLang="en-US" dirty="0"/>
          </a:p>
        </p:txBody>
      </p:sp>
      <p:sp>
        <p:nvSpPr>
          <p:cNvPr id="6" name="矩形 5">
            <a:extLst>
              <a:ext uri="{FF2B5EF4-FFF2-40B4-BE49-F238E27FC236}">
                <a16:creationId xmlns:a16="http://schemas.microsoft.com/office/drawing/2014/main" id="{95F31F8D-7DFF-6346-A338-A05D5C2E8A46}"/>
              </a:ext>
            </a:extLst>
          </p:cNvPr>
          <p:cNvSpPr/>
          <p:nvPr/>
        </p:nvSpPr>
        <p:spPr>
          <a:xfrm>
            <a:off x="457200" y="6460647"/>
            <a:ext cx="7863408" cy="369332"/>
          </a:xfrm>
          <a:prstGeom prst="rect">
            <a:avLst/>
          </a:prstGeom>
        </p:spPr>
        <p:txBody>
          <a:bodyPr wrap="square">
            <a:spAutoFit/>
          </a:bodyPr>
          <a:lstStyle/>
          <a:p>
            <a:r>
              <a:rPr lang="en" altLang="zh-TW" dirty="0">
                <a:hlinkClick r:id="rId2"/>
              </a:rPr>
              <a:t>https://github.com/yijutseng/DataVisPython/blob/master/matplotlib.ipynb</a:t>
            </a:r>
            <a:endParaRPr lang="zh-TW" altLang="en-US" dirty="0"/>
          </a:p>
        </p:txBody>
      </p:sp>
      <p:pic>
        <p:nvPicPr>
          <p:cNvPr id="4" name="圖片 3">
            <a:extLst>
              <a:ext uri="{FF2B5EF4-FFF2-40B4-BE49-F238E27FC236}">
                <a16:creationId xmlns:a16="http://schemas.microsoft.com/office/drawing/2014/main" id="{3927F456-56B9-A245-B64E-7F82B4B36E71}"/>
              </a:ext>
            </a:extLst>
          </p:cNvPr>
          <p:cNvPicPr>
            <a:picLocks noChangeAspect="1"/>
          </p:cNvPicPr>
          <p:nvPr/>
        </p:nvPicPr>
        <p:blipFill>
          <a:blip r:embed="rId3"/>
          <a:stretch>
            <a:fillRect/>
          </a:stretch>
        </p:blipFill>
        <p:spPr>
          <a:xfrm>
            <a:off x="702989" y="3710264"/>
            <a:ext cx="4168367" cy="2772666"/>
          </a:xfrm>
          <a:prstGeom prst="rect">
            <a:avLst/>
          </a:prstGeom>
        </p:spPr>
      </p:pic>
      <p:pic>
        <p:nvPicPr>
          <p:cNvPr id="8" name="圖片 7">
            <a:extLst>
              <a:ext uri="{FF2B5EF4-FFF2-40B4-BE49-F238E27FC236}">
                <a16:creationId xmlns:a16="http://schemas.microsoft.com/office/drawing/2014/main" id="{6FA05DCD-D570-6F4B-BC80-1617205C21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405734"/>
            <a:ext cx="8881878" cy="1359281"/>
          </a:xfrm>
          <a:prstGeom prst="rect">
            <a:avLst/>
          </a:prstGeom>
        </p:spPr>
      </p:pic>
      <p:sp>
        <p:nvSpPr>
          <p:cNvPr id="9" name="矩形 8">
            <a:extLst>
              <a:ext uri="{FF2B5EF4-FFF2-40B4-BE49-F238E27FC236}">
                <a16:creationId xmlns:a16="http://schemas.microsoft.com/office/drawing/2014/main" id="{AB1A1E16-07CD-3F49-A057-18ABF0932A80}"/>
              </a:ext>
            </a:extLst>
          </p:cNvPr>
          <p:cNvSpPr/>
          <p:nvPr/>
        </p:nvSpPr>
        <p:spPr>
          <a:xfrm>
            <a:off x="4963491" y="4143635"/>
            <a:ext cx="3654152" cy="1754326"/>
          </a:xfrm>
          <a:prstGeom prst="rect">
            <a:avLst/>
          </a:prstGeom>
        </p:spPr>
        <p:txBody>
          <a:bodyPr wrap="square">
            <a:spAutoFit/>
          </a:bodyPr>
          <a:lstStyle/>
          <a:p>
            <a:r>
              <a:rPr lang="en" altLang="zh-TW" dirty="0" err="1"/>
              <a:t>Shunyi</a:t>
            </a:r>
            <a:r>
              <a:rPr lang="zh-TW" altLang="en-US" dirty="0"/>
              <a:t>測站在</a:t>
            </a:r>
            <a:r>
              <a:rPr lang="en-US" altLang="zh-TW" dirty="0"/>
              <a:t>2017/1/1~2017/2/28</a:t>
            </a:r>
            <a:r>
              <a:rPr lang="zh-TW" altLang="en-US" dirty="0"/>
              <a:t>的</a:t>
            </a:r>
            <a:r>
              <a:rPr lang="en" altLang="zh-TW" dirty="0"/>
              <a:t>PM2.5</a:t>
            </a:r>
            <a:r>
              <a:rPr lang="zh-TW" altLang="en-US" dirty="0"/>
              <a:t>濃度起伏，最高點出現在大概一月底的時候，並可觀察到週期性的高低起伏，其中</a:t>
            </a:r>
            <a:r>
              <a:rPr lang="en-US" altLang="zh-TW" dirty="0"/>
              <a:t>2017/2/8</a:t>
            </a:r>
            <a:r>
              <a:rPr lang="zh-TW" altLang="en-US" dirty="0"/>
              <a:t>後約一週</a:t>
            </a:r>
            <a:r>
              <a:rPr lang="en" altLang="zh-TW" dirty="0"/>
              <a:t>PM2.5</a:t>
            </a:r>
            <a:r>
              <a:rPr lang="zh-TW" altLang="en-US" dirty="0"/>
              <a:t>濃度很低，可進一步推測原因。</a:t>
            </a:r>
          </a:p>
        </p:txBody>
      </p:sp>
    </p:spTree>
    <p:extLst>
      <p:ext uri="{BB962C8B-B14F-4D97-AF65-F5344CB8AC3E}">
        <p14:creationId xmlns:p14="http://schemas.microsoft.com/office/powerpoint/2010/main" val="1200233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B53B6F-746B-D244-AD0C-4CEB50646C5B}"/>
              </a:ext>
            </a:extLst>
          </p:cNvPr>
          <p:cNvSpPr>
            <a:spLocks noGrp="1"/>
          </p:cNvSpPr>
          <p:nvPr>
            <p:ph type="title"/>
          </p:nvPr>
        </p:nvSpPr>
        <p:spPr/>
        <p:txBody>
          <a:bodyPr/>
          <a:lstStyle/>
          <a:p>
            <a:r>
              <a:rPr kumimoji="1" lang="zh-TW" altLang="en-US" dirty="0"/>
              <a:t>連續資料作圖 </a:t>
            </a:r>
            <a:r>
              <a:rPr kumimoji="1" lang="en-US" altLang="zh-TW" dirty="0"/>
              <a:t>– </a:t>
            </a:r>
            <a:r>
              <a:rPr kumimoji="1" lang="zh-CN" altLang="en-US" dirty="0"/>
              <a:t>二維資料</a:t>
            </a:r>
            <a:endParaRPr kumimoji="1" lang="zh-TW" altLang="en-US" dirty="0"/>
          </a:p>
        </p:txBody>
      </p:sp>
      <p:sp>
        <p:nvSpPr>
          <p:cNvPr id="3" name="內容版面配置區 2">
            <a:extLst>
              <a:ext uri="{FF2B5EF4-FFF2-40B4-BE49-F238E27FC236}">
                <a16:creationId xmlns:a16="http://schemas.microsoft.com/office/drawing/2014/main" id="{7B442FC8-A965-1B4D-9F7F-BB0738D25C7D}"/>
              </a:ext>
            </a:extLst>
          </p:cNvPr>
          <p:cNvSpPr>
            <a:spLocks noGrp="1"/>
          </p:cNvSpPr>
          <p:nvPr>
            <p:ph idx="1"/>
          </p:nvPr>
        </p:nvSpPr>
        <p:spPr/>
        <p:txBody>
          <a:bodyPr/>
          <a:lstStyle/>
          <a:p>
            <a:r>
              <a:rPr lang="zh-TW" altLang="en-US" b="1" dirty="0"/>
              <a:t>管制圖 </a:t>
            </a:r>
            <a:r>
              <a:rPr lang="en" altLang="zh-TW" b="1" dirty="0"/>
              <a:t>Control chart</a:t>
            </a:r>
          </a:p>
          <a:p>
            <a:pPr marL="457200" indent="-457200">
              <a:buFont typeface="Arial" panose="020B0604020202020204" pitchFamily="34" charset="0"/>
              <a:buChar char="•"/>
            </a:pPr>
            <a:r>
              <a:rPr lang="zh-TW" altLang="en-US" dirty="0"/>
              <a:t>管制圖可視為折線圖的延伸</a:t>
            </a:r>
            <a:endParaRPr lang="en-US" altLang="zh-TW" dirty="0"/>
          </a:p>
          <a:p>
            <a:pPr marL="457200" indent="-457200">
              <a:buFont typeface="Arial" panose="020B0604020202020204" pitchFamily="34" charset="0"/>
              <a:buChar char="•"/>
            </a:pPr>
            <a:r>
              <a:rPr lang="zh-TW" altLang="en-US" dirty="0"/>
              <a:t>因</a:t>
            </a:r>
            <a:r>
              <a:rPr lang="en" altLang="zh-TW" dirty="0"/>
              <a:t>PM2.5</a:t>
            </a:r>
            <a:r>
              <a:rPr lang="zh-TW" altLang="en-US" dirty="0"/>
              <a:t>濃度在自然狀態下就會高低起伏，如何判斷正常的變化以及</a:t>
            </a:r>
            <a:r>
              <a:rPr lang="zh-TW" altLang="en-US" b="1" dirty="0"/>
              <a:t>不正常</a:t>
            </a:r>
            <a:r>
              <a:rPr lang="zh-TW" altLang="en-US" dirty="0"/>
              <a:t>的變化就變得非常重要</a:t>
            </a:r>
            <a:endParaRPr lang="en-US" altLang="zh-TW" dirty="0"/>
          </a:p>
          <a:p>
            <a:pPr marL="457200" indent="-457200">
              <a:buFont typeface="Arial" panose="020B0604020202020204" pitchFamily="34" charset="0"/>
              <a:buChar char="•"/>
            </a:pPr>
            <a:r>
              <a:rPr lang="zh-TW" altLang="en-US" dirty="0"/>
              <a:t>使用管制圖可快速判斷</a:t>
            </a:r>
            <a:r>
              <a:rPr lang="zh-TW" altLang="en-US" b="1" dirty="0"/>
              <a:t>不正常</a:t>
            </a:r>
            <a:r>
              <a:rPr lang="zh-TW" altLang="en-US" dirty="0"/>
              <a:t>的數值起伏</a:t>
            </a:r>
            <a:endParaRPr lang="en-US" altLang="zh-TW" dirty="0"/>
          </a:p>
          <a:p>
            <a:pPr marL="457200" indent="-457200">
              <a:buFont typeface="Arial" panose="020B0604020202020204" pitchFamily="34" charset="0"/>
              <a:buChar char="•"/>
            </a:pPr>
            <a:r>
              <a:rPr lang="zh-TW" altLang="en-US" dirty="0"/>
              <a:t>如需了解更多管制圖的背景知識，可參考</a:t>
            </a:r>
            <a:r>
              <a:rPr lang="en" altLang="zh-TW" u="sng" dirty="0">
                <a:hlinkClick r:id="rId2"/>
              </a:rPr>
              <a:t>wiki</a:t>
            </a:r>
            <a:endParaRPr lang="en" altLang="zh-TW" dirty="0"/>
          </a:p>
          <a:p>
            <a:pPr marL="457200" indent="-457200">
              <a:buFont typeface="Arial" panose="020B0604020202020204" pitchFamily="34" charset="0"/>
              <a:buChar char="•"/>
            </a:pPr>
            <a:endParaRPr lang="zh-TW" altLang="en-US" dirty="0"/>
          </a:p>
          <a:p>
            <a:endParaRPr lang="en" altLang="zh-TW" b="1" dirty="0"/>
          </a:p>
          <a:p>
            <a:endParaRPr kumimoji="1" lang="zh-TW" altLang="en-US" dirty="0"/>
          </a:p>
        </p:txBody>
      </p:sp>
    </p:spTree>
    <p:extLst>
      <p:ext uri="{BB962C8B-B14F-4D97-AF65-F5344CB8AC3E}">
        <p14:creationId xmlns:p14="http://schemas.microsoft.com/office/powerpoint/2010/main" val="37249987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B53B6F-746B-D244-AD0C-4CEB50646C5B}"/>
              </a:ext>
            </a:extLst>
          </p:cNvPr>
          <p:cNvSpPr>
            <a:spLocks noGrp="1"/>
          </p:cNvSpPr>
          <p:nvPr>
            <p:ph type="title"/>
          </p:nvPr>
        </p:nvSpPr>
        <p:spPr/>
        <p:txBody>
          <a:bodyPr/>
          <a:lstStyle/>
          <a:p>
            <a:r>
              <a:rPr kumimoji="1" lang="zh-TW" altLang="en-US" dirty="0"/>
              <a:t>連續資料作圖 </a:t>
            </a:r>
            <a:r>
              <a:rPr kumimoji="1" lang="en-US" altLang="zh-TW" dirty="0"/>
              <a:t>– </a:t>
            </a:r>
            <a:r>
              <a:rPr kumimoji="1" lang="zh-CN" altLang="en-US" dirty="0"/>
              <a:t>二維資料</a:t>
            </a:r>
            <a:endParaRPr kumimoji="1" lang="zh-TW" altLang="en-US" dirty="0"/>
          </a:p>
        </p:txBody>
      </p:sp>
      <p:sp>
        <p:nvSpPr>
          <p:cNvPr id="3" name="內容版面配置區 2">
            <a:extLst>
              <a:ext uri="{FF2B5EF4-FFF2-40B4-BE49-F238E27FC236}">
                <a16:creationId xmlns:a16="http://schemas.microsoft.com/office/drawing/2014/main" id="{7B442FC8-A965-1B4D-9F7F-BB0738D25C7D}"/>
              </a:ext>
            </a:extLst>
          </p:cNvPr>
          <p:cNvSpPr>
            <a:spLocks noGrp="1"/>
          </p:cNvSpPr>
          <p:nvPr>
            <p:ph idx="1"/>
          </p:nvPr>
        </p:nvSpPr>
        <p:spPr/>
        <p:txBody>
          <a:bodyPr/>
          <a:lstStyle/>
          <a:p>
            <a:r>
              <a:rPr lang="zh-TW" altLang="en-US" b="1" dirty="0"/>
              <a:t>管制圖 </a:t>
            </a:r>
            <a:r>
              <a:rPr lang="en" altLang="zh-TW" b="1" dirty="0"/>
              <a:t>Control chart</a:t>
            </a:r>
          </a:p>
          <a:p>
            <a:pPr marL="457200" indent="-457200">
              <a:buFont typeface="Arial" panose="020B0604020202020204" pitchFamily="34" charset="0"/>
              <a:buChar char="•"/>
            </a:pPr>
            <a:r>
              <a:rPr lang="zh-TW" altLang="en-US" dirty="0"/>
              <a:t>使用平均值加減</a:t>
            </a:r>
            <a:r>
              <a:rPr lang="zh-TW" altLang="en-US" b="1" dirty="0"/>
              <a:t>兩倍標準差</a:t>
            </a:r>
            <a:r>
              <a:rPr lang="zh-TW" altLang="en-US" dirty="0"/>
              <a:t>以及加減</a:t>
            </a:r>
            <a:r>
              <a:rPr lang="zh-TW" altLang="en-US" b="1" dirty="0"/>
              <a:t>三倍標準差</a:t>
            </a:r>
            <a:r>
              <a:rPr lang="zh-TW" altLang="en-US" dirty="0"/>
              <a:t>當作管制界線</a:t>
            </a:r>
            <a:endParaRPr lang="en-US" altLang="zh-TW" dirty="0"/>
          </a:p>
          <a:p>
            <a:pPr marL="457200" indent="-457200">
              <a:buFont typeface="Arial" panose="020B0604020202020204" pitchFamily="34" charset="0"/>
              <a:buChar char="•"/>
            </a:pPr>
            <a:r>
              <a:rPr lang="zh-TW" altLang="en-US" dirty="0"/>
              <a:t>使用</a:t>
            </a:r>
            <a:r>
              <a:rPr lang="en" altLang="zh-TW" dirty="0"/>
              <a:t>matplotlib</a:t>
            </a:r>
            <a:r>
              <a:rPr lang="zh-TW" altLang="en-US" dirty="0"/>
              <a:t>套件的</a:t>
            </a:r>
            <a:r>
              <a:rPr lang="en" altLang="zh-TW" dirty="0" err="1"/>
              <a:t>axhline</a:t>
            </a:r>
            <a:r>
              <a:rPr lang="en" altLang="zh-TW" dirty="0"/>
              <a:t>()</a:t>
            </a:r>
            <a:r>
              <a:rPr lang="zh-TW" altLang="en-US" dirty="0"/>
              <a:t>函數將平均值與管制界線加入原有的折線圖中</a:t>
            </a:r>
            <a:endParaRPr lang="en-US" altLang="zh-TW" dirty="0"/>
          </a:p>
          <a:p>
            <a:endParaRPr lang="en" altLang="zh-TW" b="1" dirty="0"/>
          </a:p>
          <a:p>
            <a:endParaRPr kumimoji="1" lang="zh-TW" altLang="en-US" dirty="0"/>
          </a:p>
        </p:txBody>
      </p:sp>
    </p:spTree>
    <p:extLst>
      <p:ext uri="{BB962C8B-B14F-4D97-AF65-F5344CB8AC3E}">
        <p14:creationId xmlns:p14="http://schemas.microsoft.com/office/powerpoint/2010/main" val="1554117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B53B6F-746B-D244-AD0C-4CEB50646C5B}"/>
              </a:ext>
            </a:extLst>
          </p:cNvPr>
          <p:cNvSpPr>
            <a:spLocks noGrp="1"/>
          </p:cNvSpPr>
          <p:nvPr>
            <p:ph type="title"/>
          </p:nvPr>
        </p:nvSpPr>
        <p:spPr/>
        <p:txBody>
          <a:bodyPr/>
          <a:lstStyle/>
          <a:p>
            <a:r>
              <a:rPr kumimoji="1" lang="zh-TW" altLang="en-US" dirty="0"/>
              <a:t>連續資料作圖 </a:t>
            </a:r>
            <a:r>
              <a:rPr kumimoji="1" lang="en-US" altLang="zh-TW" dirty="0"/>
              <a:t>– </a:t>
            </a:r>
            <a:r>
              <a:rPr kumimoji="1" lang="zh-CN" altLang="en-US" dirty="0"/>
              <a:t>二維資料</a:t>
            </a:r>
            <a:endParaRPr kumimoji="1" lang="zh-TW" altLang="en-US" dirty="0"/>
          </a:p>
        </p:txBody>
      </p:sp>
      <p:sp>
        <p:nvSpPr>
          <p:cNvPr id="3" name="內容版面配置區 2">
            <a:extLst>
              <a:ext uri="{FF2B5EF4-FFF2-40B4-BE49-F238E27FC236}">
                <a16:creationId xmlns:a16="http://schemas.microsoft.com/office/drawing/2014/main" id="{7B442FC8-A965-1B4D-9F7F-BB0738D25C7D}"/>
              </a:ext>
            </a:extLst>
          </p:cNvPr>
          <p:cNvSpPr>
            <a:spLocks noGrp="1"/>
          </p:cNvSpPr>
          <p:nvPr>
            <p:ph idx="1"/>
          </p:nvPr>
        </p:nvSpPr>
        <p:spPr/>
        <p:txBody>
          <a:bodyPr/>
          <a:lstStyle/>
          <a:p>
            <a:r>
              <a:rPr lang="zh-TW" altLang="en-US" b="1" dirty="0"/>
              <a:t>管制圖 </a:t>
            </a:r>
            <a:r>
              <a:rPr lang="en" altLang="zh-TW" b="1" dirty="0"/>
              <a:t>Control chart</a:t>
            </a:r>
          </a:p>
          <a:p>
            <a:pPr marL="457200" indent="-457200">
              <a:buFont typeface="Arial" panose="020B0604020202020204" pitchFamily="34" charset="0"/>
              <a:buChar char="•"/>
            </a:pPr>
            <a:r>
              <a:rPr lang="zh-TW" altLang="en-US" dirty="0"/>
              <a:t>範例中</a:t>
            </a:r>
            <a:r>
              <a:rPr lang="en" altLang="zh-TW" dirty="0" err="1"/>
              <a:t>axhline</a:t>
            </a:r>
            <a:r>
              <a:rPr lang="en" altLang="zh-TW" dirty="0"/>
              <a:t>()</a:t>
            </a:r>
            <a:r>
              <a:rPr lang="zh-TW" altLang="en-US" dirty="0"/>
              <a:t>函數共有以下輸入參數</a:t>
            </a:r>
          </a:p>
          <a:p>
            <a:pPr marL="912813" lvl="2" indent="-457200">
              <a:buFont typeface="Arial" panose="020B0604020202020204" pitchFamily="34" charset="0"/>
              <a:buChar char="•"/>
            </a:pPr>
            <a:r>
              <a:rPr lang="en" altLang="zh-TW" dirty="0"/>
              <a:t>y: </a:t>
            </a:r>
            <a:r>
              <a:rPr lang="zh-TW" altLang="en-US" dirty="0"/>
              <a:t>計算平均值</a:t>
            </a:r>
            <a:r>
              <a:rPr lang="en" altLang="zh-TW" dirty="0"/>
              <a:t>mean()</a:t>
            </a:r>
            <a:r>
              <a:rPr lang="zh-TW" altLang="en" dirty="0"/>
              <a:t>，</a:t>
            </a:r>
            <a:r>
              <a:rPr lang="zh-TW" altLang="en-US" dirty="0"/>
              <a:t>計算標準差</a:t>
            </a:r>
            <a:r>
              <a:rPr lang="en" altLang="zh-TW" dirty="0" err="1"/>
              <a:t>std</a:t>
            </a:r>
            <a:r>
              <a:rPr lang="zh-TW" altLang="en" dirty="0"/>
              <a:t>，</a:t>
            </a:r>
            <a:r>
              <a:rPr lang="en" altLang="zh-TW" dirty="0" err="1"/>
              <a:t>skipna</a:t>
            </a:r>
            <a:r>
              <a:rPr lang="en" altLang="zh-TW" dirty="0"/>
              <a:t>=True</a:t>
            </a:r>
            <a:r>
              <a:rPr lang="zh-TW" altLang="en-US" dirty="0"/>
              <a:t>為跳過空值</a:t>
            </a:r>
          </a:p>
          <a:p>
            <a:pPr marL="912813" lvl="2" indent="-457200">
              <a:buFont typeface="Arial" panose="020B0604020202020204" pitchFamily="34" charset="0"/>
              <a:buChar char="•"/>
            </a:pPr>
            <a:r>
              <a:rPr lang="en" altLang="zh-TW" dirty="0"/>
              <a:t>color: </a:t>
            </a:r>
            <a:r>
              <a:rPr lang="zh-TW" altLang="en-US" dirty="0"/>
              <a:t>修改線條顏色 （綠色</a:t>
            </a:r>
            <a:r>
              <a:rPr lang="en" altLang="zh-TW" dirty="0"/>
              <a:t>g</a:t>
            </a:r>
            <a:r>
              <a:rPr lang="zh-TW" altLang="en" dirty="0"/>
              <a:t>、</a:t>
            </a:r>
            <a:r>
              <a:rPr lang="zh-TW" altLang="en-US" dirty="0"/>
              <a:t>黃色</a:t>
            </a:r>
            <a:r>
              <a:rPr lang="en" altLang="zh-TW" dirty="0"/>
              <a:t>y</a:t>
            </a:r>
            <a:r>
              <a:rPr lang="zh-TW" altLang="en" dirty="0"/>
              <a:t>、</a:t>
            </a:r>
            <a:r>
              <a:rPr lang="zh-TW" altLang="en-US" dirty="0"/>
              <a:t>紅色</a:t>
            </a:r>
            <a:r>
              <a:rPr lang="en" altLang="zh-TW" dirty="0"/>
              <a:t>r</a:t>
            </a:r>
            <a:r>
              <a:rPr lang="zh-TW" altLang="en" dirty="0"/>
              <a:t>）</a:t>
            </a:r>
            <a:endParaRPr lang="zh-TW" altLang="en-US" dirty="0"/>
          </a:p>
          <a:p>
            <a:pPr marL="912813" lvl="2" indent="-457200">
              <a:buFont typeface="Arial" panose="020B0604020202020204" pitchFamily="34" charset="0"/>
              <a:buChar char="•"/>
            </a:pPr>
            <a:r>
              <a:rPr lang="en" altLang="zh-TW" dirty="0" err="1"/>
              <a:t>linestyle</a:t>
            </a:r>
            <a:r>
              <a:rPr lang="en" altLang="zh-TW" dirty="0"/>
              <a:t>: </a:t>
            </a:r>
            <a:r>
              <a:rPr lang="zh-TW" altLang="en-US" dirty="0"/>
              <a:t>修改線條樣式 （虛線）</a:t>
            </a:r>
          </a:p>
          <a:p>
            <a:endParaRPr lang="en" altLang="zh-TW" b="1" dirty="0"/>
          </a:p>
          <a:p>
            <a:endParaRPr kumimoji="1" lang="zh-TW" altLang="en-US" dirty="0"/>
          </a:p>
        </p:txBody>
      </p:sp>
    </p:spTree>
    <p:extLst>
      <p:ext uri="{BB962C8B-B14F-4D97-AF65-F5344CB8AC3E}">
        <p14:creationId xmlns:p14="http://schemas.microsoft.com/office/powerpoint/2010/main" val="2687675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B53B6F-746B-D244-AD0C-4CEB50646C5B}"/>
              </a:ext>
            </a:extLst>
          </p:cNvPr>
          <p:cNvSpPr>
            <a:spLocks noGrp="1"/>
          </p:cNvSpPr>
          <p:nvPr>
            <p:ph type="title"/>
          </p:nvPr>
        </p:nvSpPr>
        <p:spPr/>
        <p:txBody>
          <a:bodyPr/>
          <a:lstStyle/>
          <a:p>
            <a:r>
              <a:rPr kumimoji="1" lang="zh-TW" altLang="en-US" dirty="0"/>
              <a:t>連續資料作圖 </a:t>
            </a:r>
            <a:r>
              <a:rPr kumimoji="1" lang="en-US" altLang="zh-TW" dirty="0"/>
              <a:t>– </a:t>
            </a:r>
            <a:r>
              <a:rPr kumimoji="1" lang="zh-CN" altLang="en-US" dirty="0"/>
              <a:t>二維資料</a:t>
            </a:r>
            <a:endParaRPr kumimoji="1" lang="zh-TW" altLang="en-US" dirty="0"/>
          </a:p>
        </p:txBody>
      </p:sp>
      <p:sp>
        <p:nvSpPr>
          <p:cNvPr id="3" name="內容版面配置區 2">
            <a:extLst>
              <a:ext uri="{FF2B5EF4-FFF2-40B4-BE49-F238E27FC236}">
                <a16:creationId xmlns:a16="http://schemas.microsoft.com/office/drawing/2014/main" id="{7B442FC8-A965-1B4D-9F7F-BB0738D25C7D}"/>
              </a:ext>
            </a:extLst>
          </p:cNvPr>
          <p:cNvSpPr>
            <a:spLocks noGrp="1"/>
          </p:cNvSpPr>
          <p:nvPr>
            <p:ph idx="1"/>
          </p:nvPr>
        </p:nvSpPr>
        <p:spPr/>
        <p:txBody>
          <a:bodyPr/>
          <a:lstStyle/>
          <a:p>
            <a:r>
              <a:rPr lang="zh-TW" altLang="en-US" b="1" dirty="0"/>
              <a:t>管制圖 </a:t>
            </a:r>
            <a:r>
              <a:rPr lang="en" altLang="zh-TW" b="1" dirty="0"/>
              <a:t>Control chart</a:t>
            </a:r>
          </a:p>
          <a:p>
            <a:endParaRPr lang="en" altLang="zh-TW" b="1" dirty="0"/>
          </a:p>
          <a:p>
            <a:endParaRPr kumimoji="1" lang="zh-TW" altLang="en-US" dirty="0"/>
          </a:p>
        </p:txBody>
      </p:sp>
      <p:sp>
        <p:nvSpPr>
          <p:cNvPr id="6" name="矩形 5">
            <a:extLst>
              <a:ext uri="{FF2B5EF4-FFF2-40B4-BE49-F238E27FC236}">
                <a16:creationId xmlns:a16="http://schemas.microsoft.com/office/drawing/2014/main" id="{95F31F8D-7DFF-6346-A338-A05D5C2E8A46}"/>
              </a:ext>
            </a:extLst>
          </p:cNvPr>
          <p:cNvSpPr/>
          <p:nvPr/>
        </p:nvSpPr>
        <p:spPr>
          <a:xfrm>
            <a:off x="457200" y="6460647"/>
            <a:ext cx="7863408" cy="369332"/>
          </a:xfrm>
          <a:prstGeom prst="rect">
            <a:avLst/>
          </a:prstGeom>
        </p:spPr>
        <p:txBody>
          <a:bodyPr wrap="square">
            <a:spAutoFit/>
          </a:bodyPr>
          <a:lstStyle/>
          <a:p>
            <a:r>
              <a:rPr lang="en" altLang="zh-TW" dirty="0">
                <a:hlinkClick r:id="rId2"/>
              </a:rPr>
              <a:t>https://github.com/yijutseng/DataVisPython/blob/master/matplotlib.ipynb</a:t>
            </a:r>
            <a:endParaRPr lang="zh-TW" altLang="en-US" dirty="0"/>
          </a:p>
        </p:txBody>
      </p:sp>
      <p:pic>
        <p:nvPicPr>
          <p:cNvPr id="5" name="圖片 4">
            <a:extLst>
              <a:ext uri="{FF2B5EF4-FFF2-40B4-BE49-F238E27FC236}">
                <a16:creationId xmlns:a16="http://schemas.microsoft.com/office/drawing/2014/main" id="{8A95D4B0-4D08-9A4B-8A46-0A55CC4743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56" y="2250769"/>
            <a:ext cx="6192688" cy="4209878"/>
          </a:xfrm>
          <a:prstGeom prst="rect">
            <a:avLst/>
          </a:prstGeom>
        </p:spPr>
      </p:pic>
    </p:spTree>
    <p:extLst>
      <p:ext uri="{BB962C8B-B14F-4D97-AF65-F5344CB8AC3E}">
        <p14:creationId xmlns:p14="http://schemas.microsoft.com/office/powerpoint/2010/main" val="17905200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B53B6F-746B-D244-AD0C-4CEB50646C5B}"/>
              </a:ext>
            </a:extLst>
          </p:cNvPr>
          <p:cNvSpPr>
            <a:spLocks noGrp="1"/>
          </p:cNvSpPr>
          <p:nvPr>
            <p:ph type="title"/>
          </p:nvPr>
        </p:nvSpPr>
        <p:spPr/>
        <p:txBody>
          <a:bodyPr/>
          <a:lstStyle/>
          <a:p>
            <a:r>
              <a:rPr kumimoji="1" lang="zh-TW" altLang="en-US" dirty="0"/>
              <a:t>連續資料作圖 </a:t>
            </a:r>
            <a:r>
              <a:rPr kumimoji="1" lang="en-US" altLang="zh-TW" dirty="0"/>
              <a:t>– </a:t>
            </a:r>
            <a:r>
              <a:rPr kumimoji="1" lang="zh-CN" altLang="en-US" dirty="0"/>
              <a:t>二維資料</a:t>
            </a:r>
            <a:endParaRPr kumimoji="1" lang="zh-TW" altLang="en-US" dirty="0"/>
          </a:p>
        </p:txBody>
      </p:sp>
      <p:sp>
        <p:nvSpPr>
          <p:cNvPr id="3" name="內容版面配置區 2">
            <a:extLst>
              <a:ext uri="{FF2B5EF4-FFF2-40B4-BE49-F238E27FC236}">
                <a16:creationId xmlns:a16="http://schemas.microsoft.com/office/drawing/2014/main" id="{7B442FC8-A965-1B4D-9F7F-BB0738D25C7D}"/>
              </a:ext>
            </a:extLst>
          </p:cNvPr>
          <p:cNvSpPr>
            <a:spLocks noGrp="1"/>
          </p:cNvSpPr>
          <p:nvPr>
            <p:ph idx="1"/>
          </p:nvPr>
        </p:nvSpPr>
        <p:spPr/>
        <p:txBody>
          <a:bodyPr/>
          <a:lstStyle/>
          <a:p>
            <a:r>
              <a:rPr lang="zh-TW" altLang="en-US" b="1" dirty="0"/>
              <a:t>管制圖 </a:t>
            </a:r>
            <a:r>
              <a:rPr lang="en" altLang="zh-TW" b="1" dirty="0"/>
              <a:t>Control chart</a:t>
            </a:r>
          </a:p>
          <a:p>
            <a:endParaRPr lang="en" altLang="zh-TW" b="1" dirty="0"/>
          </a:p>
          <a:p>
            <a:endParaRPr kumimoji="1" lang="zh-TW" altLang="en-US" dirty="0"/>
          </a:p>
        </p:txBody>
      </p:sp>
      <p:sp>
        <p:nvSpPr>
          <p:cNvPr id="6" name="矩形 5">
            <a:extLst>
              <a:ext uri="{FF2B5EF4-FFF2-40B4-BE49-F238E27FC236}">
                <a16:creationId xmlns:a16="http://schemas.microsoft.com/office/drawing/2014/main" id="{95F31F8D-7DFF-6346-A338-A05D5C2E8A46}"/>
              </a:ext>
            </a:extLst>
          </p:cNvPr>
          <p:cNvSpPr/>
          <p:nvPr/>
        </p:nvSpPr>
        <p:spPr>
          <a:xfrm>
            <a:off x="457200" y="6460647"/>
            <a:ext cx="7863408" cy="369332"/>
          </a:xfrm>
          <a:prstGeom prst="rect">
            <a:avLst/>
          </a:prstGeom>
        </p:spPr>
        <p:txBody>
          <a:bodyPr wrap="square">
            <a:spAutoFit/>
          </a:bodyPr>
          <a:lstStyle/>
          <a:p>
            <a:r>
              <a:rPr lang="en" altLang="zh-TW" dirty="0">
                <a:hlinkClick r:id="rId2"/>
              </a:rPr>
              <a:t>https://github.com/yijutseng/DataVisPython/blob/master/matplotlib.ipynb</a:t>
            </a:r>
            <a:endParaRPr lang="zh-TW" altLang="en-US" dirty="0"/>
          </a:p>
        </p:txBody>
      </p:sp>
      <p:pic>
        <p:nvPicPr>
          <p:cNvPr id="4" name="圖片 3">
            <a:extLst>
              <a:ext uri="{FF2B5EF4-FFF2-40B4-BE49-F238E27FC236}">
                <a16:creationId xmlns:a16="http://schemas.microsoft.com/office/drawing/2014/main" id="{E1E92BCB-F771-0F4A-8D5B-1351371DB307}"/>
              </a:ext>
            </a:extLst>
          </p:cNvPr>
          <p:cNvPicPr>
            <a:picLocks noChangeAspect="1"/>
          </p:cNvPicPr>
          <p:nvPr/>
        </p:nvPicPr>
        <p:blipFill>
          <a:blip r:embed="rId3"/>
          <a:stretch>
            <a:fillRect/>
          </a:stretch>
        </p:blipFill>
        <p:spPr>
          <a:xfrm>
            <a:off x="1112540" y="2218895"/>
            <a:ext cx="6552728" cy="4290650"/>
          </a:xfrm>
          <a:prstGeom prst="rect">
            <a:avLst/>
          </a:prstGeom>
        </p:spPr>
      </p:pic>
      <p:sp>
        <p:nvSpPr>
          <p:cNvPr id="7" name="矩形 6">
            <a:extLst>
              <a:ext uri="{FF2B5EF4-FFF2-40B4-BE49-F238E27FC236}">
                <a16:creationId xmlns:a16="http://schemas.microsoft.com/office/drawing/2014/main" id="{FA94F4DE-3DC1-8649-9D92-5D7540AAA48D}"/>
              </a:ext>
            </a:extLst>
          </p:cNvPr>
          <p:cNvSpPr/>
          <p:nvPr/>
        </p:nvSpPr>
        <p:spPr>
          <a:xfrm>
            <a:off x="5043686" y="1018566"/>
            <a:ext cx="3970784" cy="1200329"/>
          </a:xfrm>
          <a:prstGeom prst="rect">
            <a:avLst/>
          </a:prstGeom>
        </p:spPr>
        <p:txBody>
          <a:bodyPr wrap="square">
            <a:spAutoFit/>
          </a:bodyPr>
          <a:lstStyle/>
          <a:p>
            <a:r>
              <a:rPr lang="zh-TW" altLang="en-US" dirty="0"/>
              <a:t>由圖可知，若以三倍標準差當作管制界線，一月初與一月底的幾個高峰可能為不正常變化，應考慮調查造成此變化的原因。</a:t>
            </a:r>
          </a:p>
        </p:txBody>
      </p:sp>
    </p:spTree>
    <p:extLst>
      <p:ext uri="{BB962C8B-B14F-4D97-AF65-F5344CB8AC3E}">
        <p14:creationId xmlns:p14="http://schemas.microsoft.com/office/powerpoint/2010/main" val="28491121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B53B6F-746B-D244-AD0C-4CEB50646C5B}"/>
              </a:ext>
            </a:extLst>
          </p:cNvPr>
          <p:cNvSpPr>
            <a:spLocks noGrp="1"/>
          </p:cNvSpPr>
          <p:nvPr>
            <p:ph type="title"/>
          </p:nvPr>
        </p:nvSpPr>
        <p:spPr/>
        <p:txBody>
          <a:bodyPr/>
          <a:lstStyle/>
          <a:p>
            <a:r>
              <a:rPr kumimoji="1" lang="zh-TW" altLang="en-US" dirty="0"/>
              <a:t>連續資料作圖 </a:t>
            </a:r>
            <a:r>
              <a:rPr kumimoji="1" lang="en-US" altLang="zh-TW" dirty="0"/>
              <a:t>– </a:t>
            </a:r>
            <a:r>
              <a:rPr kumimoji="1" lang="zh-CN" altLang="en-US" dirty="0"/>
              <a:t>二維資料</a:t>
            </a:r>
            <a:endParaRPr kumimoji="1" lang="zh-TW" altLang="en-US" dirty="0"/>
          </a:p>
        </p:txBody>
      </p:sp>
      <p:sp>
        <p:nvSpPr>
          <p:cNvPr id="3" name="內容版面配置區 2">
            <a:extLst>
              <a:ext uri="{FF2B5EF4-FFF2-40B4-BE49-F238E27FC236}">
                <a16:creationId xmlns:a16="http://schemas.microsoft.com/office/drawing/2014/main" id="{7B442FC8-A965-1B4D-9F7F-BB0738D25C7D}"/>
              </a:ext>
            </a:extLst>
          </p:cNvPr>
          <p:cNvSpPr>
            <a:spLocks noGrp="1"/>
          </p:cNvSpPr>
          <p:nvPr>
            <p:ph idx="1"/>
          </p:nvPr>
        </p:nvSpPr>
        <p:spPr/>
        <p:txBody>
          <a:bodyPr/>
          <a:lstStyle/>
          <a:p>
            <a:r>
              <a:rPr lang="zh-TW" altLang="en-US" b="1" dirty="0"/>
              <a:t>散佈圖 </a:t>
            </a:r>
            <a:r>
              <a:rPr lang="en" altLang="zh-TW" b="1" dirty="0"/>
              <a:t>Scatter plot</a:t>
            </a:r>
          </a:p>
          <a:p>
            <a:pPr marL="457200" indent="-457200">
              <a:buFont typeface="Arial" panose="020B0604020202020204" pitchFamily="34" charset="0"/>
              <a:buChar char="•"/>
            </a:pPr>
            <a:r>
              <a:rPr lang="zh-TW" altLang="en-US" dirty="0"/>
              <a:t>除了</a:t>
            </a:r>
            <a:r>
              <a:rPr lang="en" altLang="zh-TW" dirty="0"/>
              <a:t>PM2.5</a:t>
            </a:r>
            <a:r>
              <a:rPr lang="zh-TW" altLang="en-US" dirty="0"/>
              <a:t>濃度的數值分佈、</a:t>
            </a:r>
            <a:r>
              <a:rPr lang="en" altLang="zh-TW" dirty="0"/>
              <a:t>PM2.5</a:t>
            </a:r>
            <a:r>
              <a:rPr lang="zh-TW" altLang="en-US" dirty="0"/>
              <a:t>濃度隨著時間的變化外，我們可能也會對各項空污數據間的</a:t>
            </a:r>
            <a:r>
              <a:rPr lang="zh-TW" altLang="en-US" b="1" dirty="0"/>
              <a:t>關聯性</a:t>
            </a:r>
            <a:r>
              <a:rPr lang="zh-TW" altLang="en-US" dirty="0"/>
              <a:t>有興趣</a:t>
            </a:r>
            <a:endParaRPr lang="en-US" altLang="zh-TW" dirty="0"/>
          </a:p>
          <a:p>
            <a:pPr marL="457200" indent="-457200">
              <a:buFont typeface="Arial" panose="020B0604020202020204" pitchFamily="34" charset="0"/>
              <a:buChar char="•"/>
            </a:pPr>
            <a:r>
              <a:rPr lang="zh-TW" altLang="en-US" dirty="0"/>
              <a:t>可用</a:t>
            </a:r>
            <a:r>
              <a:rPr lang="zh-TW" altLang="en-US" b="1" dirty="0"/>
              <a:t>散佈圖</a:t>
            </a:r>
            <a:r>
              <a:rPr lang="zh-TW" altLang="en-US" dirty="0"/>
              <a:t>將資料分別放在</a:t>
            </a:r>
            <a:r>
              <a:rPr lang="en" altLang="zh-TW" dirty="0"/>
              <a:t>x</a:t>
            </a:r>
            <a:r>
              <a:rPr lang="zh-TW" altLang="en-US" dirty="0"/>
              <a:t>軸與</a:t>
            </a:r>
            <a:r>
              <a:rPr lang="en" altLang="zh-TW" dirty="0"/>
              <a:t>y</a:t>
            </a:r>
            <a:r>
              <a:rPr lang="zh-TW" altLang="en-US" dirty="0"/>
              <a:t>軸</a:t>
            </a:r>
            <a:endParaRPr lang="en-US" altLang="zh-TW" dirty="0"/>
          </a:p>
          <a:p>
            <a:pPr marL="457200" indent="-457200">
              <a:buFont typeface="Arial" panose="020B0604020202020204" pitchFamily="34" charset="0"/>
              <a:buChar char="•"/>
            </a:pPr>
            <a:r>
              <a:rPr lang="zh-TW" altLang="en-US" dirty="0"/>
              <a:t>可用</a:t>
            </a:r>
            <a:r>
              <a:rPr lang="en" altLang="zh-TW" dirty="0"/>
              <a:t>seaborn</a:t>
            </a:r>
            <a:r>
              <a:rPr lang="zh-TW" altLang="en-US" dirty="0"/>
              <a:t>套件的</a:t>
            </a:r>
            <a:r>
              <a:rPr lang="en" altLang="zh-TW" dirty="0"/>
              <a:t>scatterplot()</a:t>
            </a:r>
            <a:r>
              <a:rPr lang="zh-TW" altLang="en-US" dirty="0"/>
              <a:t>函數</a:t>
            </a:r>
            <a:endParaRPr lang="en-US" altLang="zh-TW" dirty="0"/>
          </a:p>
          <a:p>
            <a:pPr marL="457200" indent="-457200">
              <a:buFont typeface="Arial" panose="020B0604020202020204" pitchFamily="34" charset="0"/>
              <a:buChar char="•"/>
            </a:pPr>
            <a:r>
              <a:rPr lang="zh-TW" altLang="en-US" dirty="0"/>
              <a:t>輸入函數有</a:t>
            </a:r>
            <a:r>
              <a:rPr lang="en" altLang="zh-TW" dirty="0"/>
              <a:t>x</a:t>
            </a:r>
            <a:r>
              <a:rPr lang="zh-TW" altLang="en-US" dirty="0"/>
              <a:t>軸與</a:t>
            </a:r>
            <a:r>
              <a:rPr lang="en" altLang="zh-TW" dirty="0"/>
              <a:t>y</a:t>
            </a:r>
            <a:r>
              <a:rPr lang="zh-TW" altLang="en-US" dirty="0"/>
              <a:t>軸數據，分列如下：</a:t>
            </a:r>
          </a:p>
          <a:p>
            <a:pPr marL="912813" lvl="2" indent="-457200">
              <a:buFont typeface="Arial" panose="020B0604020202020204" pitchFamily="34" charset="0"/>
              <a:buChar char="•"/>
            </a:pPr>
            <a:r>
              <a:rPr lang="en" altLang="zh-TW" dirty="0"/>
              <a:t>x</a:t>
            </a:r>
            <a:r>
              <a:rPr lang="zh-TW" altLang="en-US" dirty="0"/>
              <a:t>軸：</a:t>
            </a:r>
            <a:r>
              <a:rPr lang="en" altLang="zh-TW" dirty="0"/>
              <a:t>PM2.5</a:t>
            </a:r>
            <a:r>
              <a:rPr lang="zh-TW" altLang="en-US" dirty="0"/>
              <a:t>濃度</a:t>
            </a:r>
          </a:p>
          <a:p>
            <a:pPr marL="912813" lvl="2" indent="-457200">
              <a:buFont typeface="Arial" panose="020B0604020202020204" pitchFamily="34" charset="0"/>
              <a:buChar char="•"/>
            </a:pPr>
            <a:r>
              <a:rPr lang="en" altLang="zh-TW" dirty="0"/>
              <a:t>y</a:t>
            </a:r>
            <a:r>
              <a:rPr lang="zh-TW" altLang="en-US" dirty="0"/>
              <a:t>軸：</a:t>
            </a:r>
            <a:r>
              <a:rPr lang="en" altLang="zh-TW" dirty="0"/>
              <a:t>PM10</a:t>
            </a:r>
            <a:r>
              <a:rPr lang="zh-TW" altLang="en-US" dirty="0"/>
              <a:t>濃度</a:t>
            </a:r>
          </a:p>
          <a:p>
            <a:endParaRPr lang="en" altLang="zh-TW" b="1" dirty="0"/>
          </a:p>
          <a:p>
            <a:endParaRPr kumimoji="1" lang="zh-TW" altLang="en-US" dirty="0"/>
          </a:p>
        </p:txBody>
      </p:sp>
    </p:spTree>
    <p:extLst>
      <p:ext uri="{BB962C8B-B14F-4D97-AF65-F5344CB8AC3E}">
        <p14:creationId xmlns:p14="http://schemas.microsoft.com/office/powerpoint/2010/main" val="7085218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B53B6F-746B-D244-AD0C-4CEB50646C5B}"/>
              </a:ext>
            </a:extLst>
          </p:cNvPr>
          <p:cNvSpPr>
            <a:spLocks noGrp="1"/>
          </p:cNvSpPr>
          <p:nvPr>
            <p:ph type="title"/>
          </p:nvPr>
        </p:nvSpPr>
        <p:spPr/>
        <p:txBody>
          <a:bodyPr/>
          <a:lstStyle/>
          <a:p>
            <a:r>
              <a:rPr kumimoji="1" lang="zh-TW" altLang="en-US" dirty="0"/>
              <a:t>連續資料作圖 </a:t>
            </a:r>
            <a:r>
              <a:rPr kumimoji="1" lang="en-US" altLang="zh-TW" dirty="0"/>
              <a:t>– </a:t>
            </a:r>
            <a:r>
              <a:rPr kumimoji="1" lang="zh-CN" altLang="en-US" dirty="0"/>
              <a:t>二維資料</a:t>
            </a:r>
            <a:endParaRPr kumimoji="1" lang="zh-TW" altLang="en-US" dirty="0"/>
          </a:p>
        </p:txBody>
      </p:sp>
      <p:sp>
        <p:nvSpPr>
          <p:cNvPr id="3" name="內容版面配置區 2">
            <a:extLst>
              <a:ext uri="{FF2B5EF4-FFF2-40B4-BE49-F238E27FC236}">
                <a16:creationId xmlns:a16="http://schemas.microsoft.com/office/drawing/2014/main" id="{7B442FC8-A965-1B4D-9F7F-BB0738D25C7D}"/>
              </a:ext>
            </a:extLst>
          </p:cNvPr>
          <p:cNvSpPr>
            <a:spLocks noGrp="1"/>
          </p:cNvSpPr>
          <p:nvPr>
            <p:ph idx="1"/>
          </p:nvPr>
        </p:nvSpPr>
        <p:spPr/>
        <p:txBody>
          <a:bodyPr/>
          <a:lstStyle/>
          <a:p>
            <a:r>
              <a:rPr lang="zh-TW" altLang="en-US" b="1" dirty="0"/>
              <a:t>散佈圖 </a:t>
            </a:r>
            <a:r>
              <a:rPr lang="en" altLang="zh-TW" b="1" dirty="0"/>
              <a:t>Scatter plot</a:t>
            </a:r>
          </a:p>
          <a:p>
            <a:endParaRPr lang="en" altLang="zh-TW" b="1" dirty="0"/>
          </a:p>
          <a:p>
            <a:endParaRPr kumimoji="1" lang="zh-TW" altLang="en-US" dirty="0"/>
          </a:p>
        </p:txBody>
      </p:sp>
      <p:sp>
        <p:nvSpPr>
          <p:cNvPr id="6" name="矩形 5">
            <a:extLst>
              <a:ext uri="{FF2B5EF4-FFF2-40B4-BE49-F238E27FC236}">
                <a16:creationId xmlns:a16="http://schemas.microsoft.com/office/drawing/2014/main" id="{95F31F8D-7DFF-6346-A338-A05D5C2E8A46}"/>
              </a:ext>
            </a:extLst>
          </p:cNvPr>
          <p:cNvSpPr/>
          <p:nvPr/>
        </p:nvSpPr>
        <p:spPr>
          <a:xfrm>
            <a:off x="457200" y="6460647"/>
            <a:ext cx="7863408" cy="369332"/>
          </a:xfrm>
          <a:prstGeom prst="rect">
            <a:avLst/>
          </a:prstGeom>
        </p:spPr>
        <p:txBody>
          <a:bodyPr wrap="square">
            <a:spAutoFit/>
          </a:bodyPr>
          <a:lstStyle/>
          <a:p>
            <a:r>
              <a:rPr lang="en" altLang="zh-TW" dirty="0">
                <a:hlinkClick r:id="rId2"/>
              </a:rPr>
              <a:t>https://github.com/yijutseng/DataVisPython/blob/master/matplotlib.ipynb</a:t>
            </a:r>
            <a:endParaRPr lang="zh-TW" altLang="en-US" dirty="0"/>
          </a:p>
        </p:txBody>
      </p:sp>
      <p:pic>
        <p:nvPicPr>
          <p:cNvPr id="4" name="圖片 3">
            <a:extLst>
              <a:ext uri="{FF2B5EF4-FFF2-40B4-BE49-F238E27FC236}">
                <a16:creationId xmlns:a16="http://schemas.microsoft.com/office/drawing/2014/main" id="{F19CB0E4-E181-9144-957E-7C9AEF6870E1}"/>
              </a:ext>
            </a:extLst>
          </p:cNvPr>
          <p:cNvPicPr>
            <a:picLocks noChangeAspect="1"/>
          </p:cNvPicPr>
          <p:nvPr/>
        </p:nvPicPr>
        <p:blipFill>
          <a:blip r:embed="rId3"/>
          <a:stretch>
            <a:fillRect/>
          </a:stretch>
        </p:blipFill>
        <p:spPr>
          <a:xfrm>
            <a:off x="3088568" y="2911513"/>
            <a:ext cx="5753100" cy="3733800"/>
          </a:xfrm>
          <a:prstGeom prst="rect">
            <a:avLst/>
          </a:prstGeom>
        </p:spPr>
      </p:pic>
      <p:sp>
        <p:nvSpPr>
          <p:cNvPr id="5" name="矩形 4">
            <a:extLst>
              <a:ext uri="{FF2B5EF4-FFF2-40B4-BE49-F238E27FC236}">
                <a16:creationId xmlns:a16="http://schemas.microsoft.com/office/drawing/2014/main" id="{C7E80663-298C-AE41-A1DB-F48F7DA75DAC}"/>
              </a:ext>
            </a:extLst>
          </p:cNvPr>
          <p:cNvSpPr/>
          <p:nvPr/>
        </p:nvSpPr>
        <p:spPr>
          <a:xfrm>
            <a:off x="179512" y="5003124"/>
            <a:ext cx="2909056" cy="646331"/>
          </a:xfrm>
          <a:prstGeom prst="rect">
            <a:avLst/>
          </a:prstGeom>
        </p:spPr>
        <p:txBody>
          <a:bodyPr wrap="square">
            <a:spAutoFit/>
          </a:bodyPr>
          <a:lstStyle/>
          <a:p>
            <a:r>
              <a:rPr lang="zh-TW" altLang="en-US" dirty="0"/>
              <a:t>由圖可知，</a:t>
            </a:r>
            <a:r>
              <a:rPr lang="en" altLang="zh-TW" dirty="0"/>
              <a:t>PM2.5</a:t>
            </a:r>
            <a:r>
              <a:rPr lang="zh-TW" altLang="en-US" dirty="0"/>
              <a:t>和</a:t>
            </a:r>
            <a:r>
              <a:rPr lang="en" altLang="zh-TW" dirty="0"/>
              <a:t>PM10</a:t>
            </a:r>
            <a:r>
              <a:rPr lang="zh-TW" altLang="en-US" dirty="0"/>
              <a:t>的資料分佈有一定關係</a:t>
            </a:r>
          </a:p>
        </p:txBody>
      </p:sp>
      <p:pic>
        <p:nvPicPr>
          <p:cNvPr id="8" name="圖片 7">
            <a:extLst>
              <a:ext uri="{FF2B5EF4-FFF2-40B4-BE49-F238E27FC236}">
                <a16:creationId xmlns:a16="http://schemas.microsoft.com/office/drawing/2014/main" id="{8765D4CE-08CF-984D-BEB6-2D4D81B0C4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99" y="2435282"/>
            <a:ext cx="8169223" cy="1353757"/>
          </a:xfrm>
          <a:prstGeom prst="rect">
            <a:avLst/>
          </a:prstGeom>
        </p:spPr>
      </p:pic>
    </p:spTree>
    <p:extLst>
      <p:ext uri="{BB962C8B-B14F-4D97-AF65-F5344CB8AC3E}">
        <p14:creationId xmlns:p14="http://schemas.microsoft.com/office/powerpoint/2010/main" val="35941425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B53B6F-746B-D244-AD0C-4CEB50646C5B}"/>
              </a:ext>
            </a:extLst>
          </p:cNvPr>
          <p:cNvSpPr>
            <a:spLocks noGrp="1"/>
          </p:cNvSpPr>
          <p:nvPr>
            <p:ph type="title"/>
          </p:nvPr>
        </p:nvSpPr>
        <p:spPr/>
        <p:txBody>
          <a:bodyPr/>
          <a:lstStyle/>
          <a:p>
            <a:r>
              <a:rPr kumimoji="1" lang="zh-TW" altLang="en-US" dirty="0"/>
              <a:t>連續資料作圖 </a:t>
            </a:r>
            <a:r>
              <a:rPr kumimoji="1" lang="en-US" altLang="zh-TW" dirty="0"/>
              <a:t>– </a:t>
            </a:r>
            <a:r>
              <a:rPr kumimoji="1" lang="zh-CN" altLang="en-US" dirty="0"/>
              <a:t>二維資料</a:t>
            </a:r>
            <a:endParaRPr kumimoji="1" lang="zh-TW" altLang="en-US" dirty="0"/>
          </a:p>
        </p:txBody>
      </p:sp>
      <p:sp>
        <p:nvSpPr>
          <p:cNvPr id="3" name="內容版面配置區 2">
            <a:extLst>
              <a:ext uri="{FF2B5EF4-FFF2-40B4-BE49-F238E27FC236}">
                <a16:creationId xmlns:a16="http://schemas.microsoft.com/office/drawing/2014/main" id="{7B442FC8-A965-1B4D-9F7F-BB0738D25C7D}"/>
              </a:ext>
            </a:extLst>
          </p:cNvPr>
          <p:cNvSpPr>
            <a:spLocks noGrp="1"/>
          </p:cNvSpPr>
          <p:nvPr>
            <p:ph idx="1"/>
          </p:nvPr>
        </p:nvSpPr>
        <p:spPr/>
        <p:txBody>
          <a:bodyPr/>
          <a:lstStyle/>
          <a:p>
            <a:r>
              <a:rPr lang="zh-TW" altLang="en-US" b="1" dirty="0"/>
              <a:t>一次畫多個散佈圖 </a:t>
            </a:r>
            <a:r>
              <a:rPr lang="en" altLang="zh-TW" b="1" dirty="0"/>
              <a:t>Pair plot</a:t>
            </a:r>
          </a:p>
          <a:p>
            <a:pPr marL="457200" indent="-457200">
              <a:buFont typeface="Arial" panose="020B0604020202020204" pitchFamily="34" charset="0"/>
              <a:buChar char="•"/>
            </a:pPr>
            <a:r>
              <a:rPr lang="en" altLang="zh-TW" dirty="0"/>
              <a:t>seaborn</a:t>
            </a:r>
            <a:r>
              <a:rPr lang="zh-TW" altLang="en-US" dirty="0"/>
              <a:t>套件提供一進階函數</a:t>
            </a:r>
            <a:r>
              <a:rPr lang="en" altLang="zh-TW" dirty="0" err="1"/>
              <a:t>pairplot</a:t>
            </a:r>
            <a:r>
              <a:rPr lang="en" altLang="zh-TW" dirty="0"/>
              <a:t>()</a:t>
            </a:r>
            <a:endParaRPr lang="en-US" altLang="zh-TW" dirty="0"/>
          </a:p>
          <a:p>
            <a:pPr marL="457200" indent="-457200">
              <a:buFont typeface="Arial" panose="020B0604020202020204" pitchFamily="34" charset="0"/>
              <a:buChar char="•"/>
            </a:pPr>
            <a:r>
              <a:rPr lang="zh-TW" altLang="en-US" dirty="0"/>
              <a:t>可針對表格中所有資料畫散佈圖</a:t>
            </a:r>
            <a:endParaRPr lang="en" altLang="zh-TW" b="1" dirty="0"/>
          </a:p>
          <a:p>
            <a:endParaRPr kumimoji="1" lang="zh-TW" altLang="en-US" dirty="0"/>
          </a:p>
        </p:txBody>
      </p:sp>
      <p:sp>
        <p:nvSpPr>
          <p:cNvPr id="6" name="矩形 5">
            <a:extLst>
              <a:ext uri="{FF2B5EF4-FFF2-40B4-BE49-F238E27FC236}">
                <a16:creationId xmlns:a16="http://schemas.microsoft.com/office/drawing/2014/main" id="{95F31F8D-7DFF-6346-A338-A05D5C2E8A46}"/>
              </a:ext>
            </a:extLst>
          </p:cNvPr>
          <p:cNvSpPr/>
          <p:nvPr/>
        </p:nvSpPr>
        <p:spPr>
          <a:xfrm>
            <a:off x="457200" y="6460647"/>
            <a:ext cx="7863408" cy="369332"/>
          </a:xfrm>
          <a:prstGeom prst="rect">
            <a:avLst/>
          </a:prstGeom>
        </p:spPr>
        <p:txBody>
          <a:bodyPr wrap="square">
            <a:spAutoFit/>
          </a:bodyPr>
          <a:lstStyle/>
          <a:p>
            <a:r>
              <a:rPr lang="en" altLang="zh-TW" dirty="0">
                <a:hlinkClick r:id="rId2"/>
              </a:rPr>
              <a:t>https://github.com/yijutseng/DataVisPython/blob/master/matplotlib.ipynb</a:t>
            </a:r>
            <a:endParaRPr lang="zh-TW" altLang="en-US" dirty="0"/>
          </a:p>
        </p:txBody>
      </p:sp>
      <p:pic>
        <p:nvPicPr>
          <p:cNvPr id="8" name="圖片 7">
            <a:extLst>
              <a:ext uri="{FF2B5EF4-FFF2-40B4-BE49-F238E27FC236}">
                <a16:creationId xmlns:a16="http://schemas.microsoft.com/office/drawing/2014/main" id="{C903CA97-2A27-4E4D-8D91-B6BCD8FB14A3}"/>
              </a:ext>
            </a:extLst>
          </p:cNvPr>
          <p:cNvPicPr>
            <a:picLocks noChangeAspect="1"/>
          </p:cNvPicPr>
          <p:nvPr/>
        </p:nvPicPr>
        <p:blipFill>
          <a:blip r:embed="rId3"/>
          <a:stretch>
            <a:fillRect/>
          </a:stretch>
        </p:blipFill>
        <p:spPr>
          <a:xfrm>
            <a:off x="5839852" y="3442850"/>
            <a:ext cx="2864873" cy="2852936"/>
          </a:xfrm>
          <a:prstGeom prst="rect">
            <a:avLst/>
          </a:prstGeom>
        </p:spPr>
      </p:pic>
      <p:pic>
        <p:nvPicPr>
          <p:cNvPr id="10" name="圖片 9">
            <a:extLst>
              <a:ext uri="{FF2B5EF4-FFF2-40B4-BE49-F238E27FC236}">
                <a16:creationId xmlns:a16="http://schemas.microsoft.com/office/drawing/2014/main" id="{4E4EAF87-B84B-1845-AC1B-6EEBA10BF3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4149080"/>
            <a:ext cx="5088482" cy="1380386"/>
          </a:xfrm>
          <a:prstGeom prst="rect">
            <a:avLst/>
          </a:prstGeom>
        </p:spPr>
      </p:pic>
    </p:spTree>
    <p:extLst>
      <p:ext uri="{BB962C8B-B14F-4D97-AF65-F5344CB8AC3E}">
        <p14:creationId xmlns:p14="http://schemas.microsoft.com/office/powerpoint/2010/main" val="17778652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E532B9-7FFE-4E4C-B3D0-ED18DEB76A8F}"/>
              </a:ext>
            </a:extLst>
          </p:cNvPr>
          <p:cNvSpPr>
            <a:spLocks noGrp="1"/>
          </p:cNvSpPr>
          <p:nvPr>
            <p:ph type="title"/>
          </p:nvPr>
        </p:nvSpPr>
        <p:spPr/>
        <p:txBody>
          <a:bodyPr/>
          <a:lstStyle/>
          <a:p>
            <a:r>
              <a:rPr lang="zh-TW" altLang="en-US" dirty="0"/>
              <a:t>連續</a:t>
            </a:r>
            <a:r>
              <a:rPr lang="en-US" altLang="zh-TW" dirty="0"/>
              <a:t>+</a:t>
            </a:r>
            <a:r>
              <a:rPr lang="zh-TW" altLang="en-US" dirty="0"/>
              <a:t>類別資料</a:t>
            </a:r>
            <a:r>
              <a:rPr kumimoji="1" lang="zh-TW" altLang="en-US" dirty="0"/>
              <a:t>作圖 </a:t>
            </a:r>
            <a:r>
              <a:rPr kumimoji="1" lang="en-US" altLang="zh-TW" dirty="0"/>
              <a:t>– </a:t>
            </a:r>
            <a:r>
              <a:rPr kumimoji="1" lang="zh-CN" altLang="en-US" dirty="0"/>
              <a:t>二維資料</a:t>
            </a:r>
            <a:endParaRPr kumimoji="1" lang="zh-TW" altLang="en-US" dirty="0"/>
          </a:p>
        </p:txBody>
      </p:sp>
      <p:sp>
        <p:nvSpPr>
          <p:cNvPr id="3" name="內容版面配置區 2">
            <a:extLst>
              <a:ext uri="{FF2B5EF4-FFF2-40B4-BE49-F238E27FC236}">
                <a16:creationId xmlns:a16="http://schemas.microsoft.com/office/drawing/2014/main" id="{F8E491A3-EAAA-8841-A38F-5947B5CA7778}"/>
              </a:ext>
            </a:extLst>
          </p:cNvPr>
          <p:cNvSpPr>
            <a:spLocks noGrp="1"/>
          </p:cNvSpPr>
          <p:nvPr>
            <p:ph idx="1"/>
          </p:nvPr>
        </p:nvSpPr>
        <p:spPr/>
        <p:txBody>
          <a:bodyPr/>
          <a:lstStyle/>
          <a:p>
            <a:r>
              <a:rPr lang="zh-TW" altLang="en-US" b="1" dirty="0"/>
              <a:t>圓餅圖 </a:t>
            </a:r>
            <a:r>
              <a:rPr lang="en" altLang="zh-TW" b="1" dirty="0"/>
              <a:t>Pie chart</a:t>
            </a:r>
          </a:p>
          <a:p>
            <a:pPr marL="457200" indent="-457200">
              <a:buFont typeface="Arial" panose="020B0604020202020204" pitchFamily="34" charset="0"/>
              <a:buChar char="•"/>
            </a:pPr>
            <a:r>
              <a:rPr lang="zh-TW" altLang="en-US" dirty="0"/>
              <a:t>若想呈現變數與變數間的關係，或是想將變數的統計資料視覺化，但其中一個變數為類別變量，則可用</a:t>
            </a:r>
            <a:r>
              <a:rPr lang="zh-TW" altLang="en-US" b="1" dirty="0"/>
              <a:t>圓餅圖</a:t>
            </a:r>
            <a:r>
              <a:rPr lang="zh-TW" altLang="en-US" dirty="0"/>
              <a:t>或是</a:t>
            </a:r>
            <a:r>
              <a:rPr lang="zh-TW" altLang="en-US" b="1" dirty="0"/>
              <a:t>長條圖</a:t>
            </a:r>
            <a:r>
              <a:rPr lang="zh-TW" altLang="en-US" dirty="0"/>
              <a:t>呈現。 </a:t>
            </a:r>
            <a:endParaRPr lang="en-US" altLang="zh-TW" dirty="0"/>
          </a:p>
          <a:p>
            <a:pPr marL="457200" indent="-457200">
              <a:buFont typeface="Arial" panose="020B0604020202020204" pitchFamily="34" charset="0"/>
              <a:buChar char="•"/>
            </a:pPr>
            <a:r>
              <a:rPr lang="zh-TW" altLang="en-US" dirty="0"/>
              <a:t>以上述</a:t>
            </a:r>
            <a:r>
              <a:rPr lang="zh-TW" altLang="en-US" u="sng" dirty="0">
                <a:hlinkClick r:id="rId2"/>
              </a:rPr>
              <a:t>北京空氣污染數據</a:t>
            </a:r>
            <a:r>
              <a:rPr lang="zh-TW" altLang="en-US" dirty="0"/>
              <a:t>為例，想呈現資料集的風向個數（意即每個風向出現在幾天的資料中），可考慮使用長條圖或是圓餅圖。</a:t>
            </a:r>
            <a:endParaRPr kumimoji="1" lang="zh-TW" altLang="en-US" dirty="0"/>
          </a:p>
        </p:txBody>
      </p:sp>
    </p:spTree>
    <p:extLst>
      <p:ext uri="{BB962C8B-B14F-4D97-AF65-F5344CB8AC3E}">
        <p14:creationId xmlns:p14="http://schemas.microsoft.com/office/powerpoint/2010/main" val="4179305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zh-TW" altLang="en-US">
                <a:sym typeface="Arial" charset="0"/>
              </a:rPr>
              <a:t>課程目標</a:t>
            </a:r>
            <a:endParaRPr lang="zh-TW" altLang="en-US" dirty="0">
              <a:sym typeface="Arial" charset="0"/>
            </a:endParaRPr>
          </a:p>
        </p:txBody>
      </p:sp>
      <p:sp>
        <p:nvSpPr>
          <p:cNvPr id="17411" name="Rectangle 3"/>
          <p:cNvSpPr>
            <a:spLocks noGrp="1" noChangeArrowheads="1"/>
          </p:cNvSpPr>
          <p:nvPr>
            <p:ph idx="1"/>
          </p:nvPr>
        </p:nvSpPr>
        <p:spPr/>
        <p:txBody>
          <a:bodyPr/>
          <a:lstStyle/>
          <a:p>
            <a:r>
              <a:rPr lang="zh-TW" altLang="en-US">
                <a:sym typeface="Arial" charset="0"/>
              </a:rPr>
              <a:t>完成本課程後，您將能夠：</a:t>
            </a:r>
          </a:p>
          <a:p>
            <a:endParaRPr lang="zh-TW" altLang="en-US">
              <a:sym typeface="Arial" charset="0"/>
            </a:endParaRPr>
          </a:p>
          <a:p>
            <a:pPr lvl="1"/>
            <a:r>
              <a:rPr lang="zh-TW" altLang="en-US">
                <a:sym typeface="Arial" charset="0"/>
              </a:rPr>
              <a:t>瞭解資料視覺化與目的</a:t>
            </a:r>
            <a:endParaRPr lang="en-US" altLang="zh-TW">
              <a:sym typeface="Arial" charset="0"/>
            </a:endParaRPr>
          </a:p>
          <a:p>
            <a:pPr lvl="1"/>
            <a:r>
              <a:rPr lang="zh-TW" altLang="en-US">
                <a:sym typeface="Arial" charset="0"/>
              </a:rPr>
              <a:t>瞭解各種情境應用的資料視覺化方式</a:t>
            </a:r>
            <a:endParaRPr lang="en-US" altLang="zh-TW">
              <a:sym typeface="Arial" charset="0"/>
            </a:endParaRPr>
          </a:p>
          <a:p>
            <a:pPr lvl="1"/>
            <a:r>
              <a:rPr lang="zh-TW" altLang="en-US">
                <a:sym typeface="Arial" charset="0"/>
              </a:rPr>
              <a:t>瞭解如何使用</a:t>
            </a:r>
            <a:r>
              <a:rPr lang="en-US" altLang="zh-TW">
                <a:sym typeface="Arial" charset="0"/>
              </a:rPr>
              <a:t>Python</a:t>
            </a:r>
            <a:r>
              <a:rPr lang="zh-CN" altLang="en-US">
                <a:sym typeface="Arial" charset="0"/>
              </a:rPr>
              <a:t>作為資料視覺化的工具</a:t>
            </a:r>
            <a:endParaRPr lang="en-US" altLang="zh-TW">
              <a:sym typeface="Arial" charset="0"/>
            </a:endParaRPr>
          </a:p>
          <a:p>
            <a:pPr lvl="1"/>
            <a:endParaRPr lang="zh-TW" altLang="en-US" dirty="0">
              <a:sym typeface="Arial"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E532B9-7FFE-4E4C-B3D0-ED18DEB76A8F}"/>
              </a:ext>
            </a:extLst>
          </p:cNvPr>
          <p:cNvSpPr>
            <a:spLocks noGrp="1"/>
          </p:cNvSpPr>
          <p:nvPr>
            <p:ph type="title"/>
          </p:nvPr>
        </p:nvSpPr>
        <p:spPr/>
        <p:txBody>
          <a:bodyPr/>
          <a:lstStyle/>
          <a:p>
            <a:r>
              <a:rPr lang="zh-TW" altLang="en-US" dirty="0"/>
              <a:t>連續</a:t>
            </a:r>
            <a:r>
              <a:rPr lang="en-US" altLang="zh-TW" dirty="0"/>
              <a:t>+</a:t>
            </a:r>
            <a:r>
              <a:rPr lang="zh-TW" altLang="en-US" dirty="0"/>
              <a:t>類別資料</a:t>
            </a:r>
            <a:r>
              <a:rPr kumimoji="1" lang="zh-TW" altLang="en-US" dirty="0"/>
              <a:t>作圖 </a:t>
            </a:r>
            <a:r>
              <a:rPr kumimoji="1" lang="en-US" altLang="zh-TW" dirty="0"/>
              <a:t>– </a:t>
            </a:r>
            <a:r>
              <a:rPr kumimoji="1" lang="zh-CN" altLang="en-US" dirty="0"/>
              <a:t>二維資料</a:t>
            </a:r>
            <a:endParaRPr kumimoji="1" lang="zh-TW" altLang="en-US" dirty="0"/>
          </a:p>
        </p:txBody>
      </p:sp>
      <p:sp>
        <p:nvSpPr>
          <p:cNvPr id="3" name="內容版面配置區 2">
            <a:extLst>
              <a:ext uri="{FF2B5EF4-FFF2-40B4-BE49-F238E27FC236}">
                <a16:creationId xmlns:a16="http://schemas.microsoft.com/office/drawing/2014/main" id="{F8E491A3-EAAA-8841-A38F-5947B5CA7778}"/>
              </a:ext>
            </a:extLst>
          </p:cNvPr>
          <p:cNvSpPr>
            <a:spLocks noGrp="1"/>
          </p:cNvSpPr>
          <p:nvPr>
            <p:ph idx="1"/>
          </p:nvPr>
        </p:nvSpPr>
        <p:spPr/>
        <p:txBody>
          <a:bodyPr/>
          <a:lstStyle/>
          <a:p>
            <a:r>
              <a:rPr lang="zh-TW" altLang="en-US" b="1" dirty="0"/>
              <a:t>圓餅圖 </a:t>
            </a:r>
            <a:r>
              <a:rPr lang="en" altLang="zh-TW" b="1" dirty="0"/>
              <a:t>Pie chart</a:t>
            </a:r>
          </a:p>
          <a:p>
            <a:pPr marL="457200" indent="-457200">
              <a:buFont typeface="Arial" panose="020B0604020202020204" pitchFamily="34" charset="0"/>
              <a:buChar char="•"/>
            </a:pPr>
            <a:r>
              <a:rPr lang="zh-TW" altLang="en-US" dirty="0"/>
              <a:t>首先使用</a:t>
            </a:r>
            <a:r>
              <a:rPr lang="en" altLang="zh-TW" dirty="0"/>
              <a:t>pandas</a:t>
            </a:r>
            <a:r>
              <a:rPr lang="zh-TW" altLang="en-US" dirty="0"/>
              <a:t>的</a:t>
            </a:r>
            <a:r>
              <a:rPr lang="en" altLang="zh-TW" dirty="0" err="1"/>
              <a:t>groupby</a:t>
            </a:r>
            <a:r>
              <a:rPr lang="en" altLang="zh-TW" dirty="0"/>
              <a:t>().size().</a:t>
            </a:r>
            <a:r>
              <a:rPr lang="en" altLang="zh-TW" dirty="0" err="1"/>
              <a:t>reset_index</a:t>
            </a:r>
            <a:r>
              <a:rPr lang="en" altLang="zh-TW" dirty="0"/>
              <a:t>()</a:t>
            </a:r>
            <a:r>
              <a:rPr lang="zh-TW" altLang="en-US" dirty="0"/>
              <a:t>計算資料中個風向的計數資料，並儲存成</a:t>
            </a:r>
            <a:r>
              <a:rPr lang="en" altLang="zh-TW" dirty="0" err="1"/>
              <a:t>wddf</a:t>
            </a:r>
            <a:r>
              <a:rPr lang="zh-TW" altLang="en-US" dirty="0"/>
              <a:t>變數。</a:t>
            </a:r>
          </a:p>
          <a:p>
            <a:endParaRPr kumimoji="1" lang="zh-TW" altLang="en-US" dirty="0"/>
          </a:p>
        </p:txBody>
      </p:sp>
      <p:pic>
        <p:nvPicPr>
          <p:cNvPr id="4" name="圖片 3">
            <a:extLst>
              <a:ext uri="{FF2B5EF4-FFF2-40B4-BE49-F238E27FC236}">
                <a16:creationId xmlns:a16="http://schemas.microsoft.com/office/drawing/2014/main" id="{70A0CFA8-7B2D-794E-A0CC-4E73CDC42037}"/>
              </a:ext>
            </a:extLst>
          </p:cNvPr>
          <p:cNvPicPr>
            <a:picLocks noChangeAspect="1"/>
          </p:cNvPicPr>
          <p:nvPr/>
        </p:nvPicPr>
        <p:blipFill>
          <a:blip r:embed="rId2"/>
          <a:stretch>
            <a:fillRect/>
          </a:stretch>
        </p:blipFill>
        <p:spPr>
          <a:xfrm>
            <a:off x="0" y="0"/>
            <a:ext cx="9144000" cy="6858000"/>
          </a:xfrm>
          <a:prstGeom prst="rect">
            <a:avLst/>
          </a:prstGeom>
        </p:spPr>
      </p:pic>
      <p:pic>
        <p:nvPicPr>
          <p:cNvPr id="6" name="圖片 5">
            <a:extLst>
              <a:ext uri="{FF2B5EF4-FFF2-40B4-BE49-F238E27FC236}">
                <a16:creationId xmlns:a16="http://schemas.microsoft.com/office/drawing/2014/main" id="{3622C4AE-48B6-CD41-AE26-B19C611CA8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5560" y="4800630"/>
            <a:ext cx="2232248" cy="3001342"/>
          </a:xfrm>
          <a:prstGeom prst="rect">
            <a:avLst/>
          </a:prstGeom>
        </p:spPr>
      </p:pic>
      <p:pic>
        <p:nvPicPr>
          <p:cNvPr id="10" name="圖片 9">
            <a:extLst>
              <a:ext uri="{FF2B5EF4-FFF2-40B4-BE49-F238E27FC236}">
                <a16:creationId xmlns:a16="http://schemas.microsoft.com/office/drawing/2014/main" id="{0B4273EC-DDBD-034E-8DA0-B52429601F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12" y="3658625"/>
            <a:ext cx="9186612" cy="1145857"/>
          </a:xfrm>
          <a:prstGeom prst="rect">
            <a:avLst/>
          </a:prstGeom>
        </p:spPr>
      </p:pic>
      <p:sp>
        <p:nvSpPr>
          <p:cNvPr id="11" name="矩形 10">
            <a:extLst>
              <a:ext uri="{FF2B5EF4-FFF2-40B4-BE49-F238E27FC236}">
                <a16:creationId xmlns:a16="http://schemas.microsoft.com/office/drawing/2014/main" id="{98AA5DF2-1005-874E-9119-EB3254C63FE3}"/>
              </a:ext>
            </a:extLst>
          </p:cNvPr>
          <p:cNvSpPr/>
          <p:nvPr/>
        </p:nvSpPr>
        <p:spPr>
          <a:xfrm>
            <a:off x="457200" y="6165304"/>
            <a:ext cx="6088360" cy="646331"/>
          </a:xfrm>
          <a:prstGeom prst="rect">
            <a:avLst/>
          </a:prstGeom>
        </p:spPr>
        <p:txBody>
          <a:bodyPr wrap="square">
            <a:spAutoFit/>
          </a:bodyPr>
          <a:lstStyle/>
          <a:p>
            <a:r>
              <a:rPr lang="en" altLang="zh-TW" dirty="0">
                <a:hlinkClick r:id="rId5"/>
              </a:rPr>
              <a:t>https://github.com/yijutseng/DataVisPython/blob/master/matplotlib.ipynb</a:t>
            </a:r>
            <a:endParaRPr lang="zh-TW" altLang="en-US" dirty="0"/>
          </a:p>
        </p:txBody>
      </p:sp>
    </p:spTree>
    <p:extLst>
      <p:ext uri="{BB962C8B-B14F-4D97-AF65-F5344CB8AC3E}">
        <p14:creationId xmlns:p14="http://schemas.microsoft.com/office/powerpoint/2010/main" val="13998276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E532B9-7FFE-4E4C-B3D0-ED18DEB76A8F}"/>
              </a:ext>
            </a:extLst>
          </p:cNvPr>
          <p:cNvSpPr>
            <a:spLocks noGrp="1"/>
          </p:cNvSpPr>
          <p:nvPr>
            <p:ph type="title"/>
          </p:nvPr>
        </p:nvSpPr>
        <p:spPr/>
        <p:txBody>
          <a:bodyPr/>
          <a:lstStyle/>
          <a:p>
            <a:r>
              <a:rPr lang="zh-TW" altLang="en-US" dirty="0"/>
              <a:t>連續</a:t>
            </a:r>
            <a:r>
              <a:rPr lang="en-US" altLang="zh-TW" dirty="0"/>
              <a:t>+</a:t>
            </a:r>
            <a:r>
              <a:rPr lang="zh-TW" altLang="en-US" dirty="0"/>
              <a:t>類別資料</a:t>
            </a:r>
            <a:r>
              <a:rPr kumimoji="1" lang="zh-TW" altLang="en-US" dirty="0"/>
              <a:t>作圖 </a:t>
            </a:r>
            <a:r>
              <a:rPr kumimoji="1" lang="en-US" altLang="zh-TW" dirty="0"/>
              <a:t>– </a:t>
            </a:r>
            <a:r>
              <a:rPr kumimoji="1" lang="zh-CN" altLang="en-US" dirty="0"/>
              <a:t>二維資料</a:t>
            </a:r>
            <a:endParaRPr kumimoji="1" lang="zh-TW" altLang="en-US" dirty="0"/>
          </a:p>
        </p:txBody>
      </p:sp>
      <p:sp>
        <p:nvSpPr>
          <p:cNvPr id="3" name="內容版面配置區 2">
            <a:extLst>
              <a:ext uri="{FF2B5EF4-FFF2-40B4-BE49-F238E27FC236}">
                <a16:creationId xmlns:a16="http://schemas.microsoft.com/office/drawing/2014/main" id="{F8E491A3-EAAA-8841-A38F-5947B5CA7778}"/>
              </a:ext>
            </a:extLst>
          </p:cNvPr>
          <p:cNvSpPr>
            <a:spLocks noGrp="1"/>
          </p:cNvSpPr>
          <p:nvPr>
            <p:ph idx="1"/>
          </p:nvPr>
        </p:nvSpPr>
        <p:spPr/>
        <p:txBody>
          <a:bodyPr/>
          <a:lstStyle/>
          <a:p>
            <a:r>
              <a:rPr lang="zh-TW" altLang="en-US" b="1" dirty="0"/>
              <a:t>圓餅圖 </a:t>
            </a:r>
            <a:r>
              <a:rPr lang="en" altLang="zh-TW" b="1" dirty="0"/>
              <a:t>Pie chart</a:t>
            </a:r>
          </a:p>
          <a:p>
            <a:pPr marL="457200" indent="-457200">
              <a:buFont typeface="Arial" panose="020B0604020202020204" pitchFamily="34" charset="0"/>
              <a:buChar char="•"/>
            </a:pPr>
            <a:r>
              <a:rPr lang="zh-TW" altLang="en-US" dirty="0"/>
              <a:t>使用</a:t>
            </a:r>
            <a:r>
              <a:rPr lang="en" altLang="zh-TW" dirty="0"/>
              <a:t>matplotlib</a:t>
            </a:r>
            <a:r>
              <a:rPr lang="zh-TW" altLang="en-US" dirty="0"/>
              <a:t>套件的</a:t>
            </a:r>
            <a:r>
              <a:rPr lang="en" altLang="zh-TW" dirty="0"/>
              <a:t>pie()</a:t>
            </a:r>
            <a:r>
              <a:rPr lang="zh-TW" altLang="en-US" dirty="0"/>
              <a:t>函數作圖，在此範例中，放入兩個參數，分別為</a:t>
            </a:r>
          </a:p>
          <a:p>
            <a:pPr marL="912813" lvl="2" indent="-457200">
              <a:buFont typeface="Arial" panose="020B0604020202020204" pitchFamily="34" charset="0"/>
              <a:buChar char="•"/>
            </a:pPr>
            <a:r>
              <a:rPr lang="en" altLang="zh-TW" dirty="0"/>
              <a:t>x: </a:t>
            </a:r>
            <a:r>
              <a:rPr lang="zh-TW" altLang="en-US" dirty="0"/>
              <a:t>圓餅圖角度大小分配依據</a:t>
            </a:r>
          </a:p>
          <a:p>
            <a:pPr marL="912813" lvl="2" indent="-457200">
              <a:buFont typeface="Arial" panose="020B0604020202020204" pitchFamily="34" charset="0"/>
              <a:buChar char="•"/>
            </a:pPr>
            <a:r>
              <a:rPr lang="en" altLang="zh-TW" dirty="0"/>
              <a:t>labels: </a:t>
            </a:r>
            <a:r>
              <a:rPr lang="zh-TW" altLang="en-US" dirty="0"/>
              <a:t>各角度的資料標籤</a:t>
            </a:r>
          </a:p>
          <a:p>
            <a:endParaRPr kumimoji="1" lang="zh-TW" altLang="en-US" dirty="0"/>
          </a:p>
        </p:txBody>
      </p:sp>
      <p:pic>
        <p:nvPicPr>
          <p:cNvPr id="4" name="圖片 3">
            <a:extLst>
              <a:ext uri="{FF2B5EF4-FFF2-40B4-BE49-F238E27FC236}">
                <a16:creationId xmlns:a16="http://schemas.microsoft.com/office/drawing/2014/main" id="{939A175A-CCFB-B34B-90C6-D555D03CBABE}"/>
              </a:ext>
            </a:extLst>
          </p:cNvPr>
          <p:cNvPicPr>
            <a:picLocks noChangeAspect="1"/>
          </p:cNvPicPr>
          <p:nvPr/>
        </p:nvPicPr>
        <p:blipFill>
          <a:blip r:embed="rId2"/>
          <a:stretch>
            <a:fillRect/>
          </a:stretch>
        </p:blipFill>
        <p:spPr>
          <a:xfrm>
            <a:off x="6517477" y="135672"/>
            <a:ext cx="2169323" cy="2177126"/>
          </a:xfrm>
          <a:prstGeom prst="rect">
            <a:avLst/>
          </a:prstGeom>
        </p:spPr>
      </p:pic>
      <p:pic>
        <p:nvPicPr>
          <p:cNvPr id="6" name="圖片 5">
            <a:extLst>
              <a:ext uri="{FF2B5EF4-FFF2-40B4-BE49-F238E27FC236}">
                <a16:creationId xmlns:a16="http://schemas.microsoft.com/office/drawing/2014/main" id="{C41C6AB1-1E1C-3A46-8386-CFB186BB6F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25" y="4185076"/>
            <a:ext cx="8571275" cy="1440160"/>
          </a:xfrm>
          <a:prstGeom prst="rect">
            <a:avLst/>
          </a:prstGeom>
        </p:spPr>
      </p:pic>
      <p:sp>
        <p:nvSpPr>
          <p:cNvPr id="7" name="矩形 6">
            <a:extLst>
              <a:ext uri="{FF2B5EF4-FFF2-40B4-BE49-F238E27FC236}">
                <a16:creationId xmlns:a16="http://schemas.microsoft.com/office/drawing/2014/main" id="{41177055-E595-0947-BDFF-CE604616C384}"/>
              </a:ext>
            </a:extLst>
          </p:cNvPr>
          <p:cNvSpPr/>
          <p:nvPr/>
        </p:nvSpPr>
        <p:spPr>
          <a:xfrm>
            <a:off x="457200" y="5600610"/>
            <a:ext cx="8229600" cy="923330"/>
          </a:xfrm>
          <a:prstGeom prst="rect">
            <a:avLst/>
          </a:prstGeom>
        </p:spPr>
        <p:txBody>
          <a:bodyPr wrap="square">
            <a:spAutoFit/>
          </a:bodyPr>
          <a:lstStyle/>
          <a:p>
            <a:r>
              <a:rPr lang="zh-TW" altLang="en-US" dirty="0"/>
              <a:t>由圖所示，其實非常難分辨出到底哪個風向佔較多天</a:t>
            </a:r>
            <a:endParaRPr lang="en-US" altLang="zh-TW" dirty="0"/>
          </a:p>
          <a:p>
            <a:r>
              <a:rPr lang="zh-TW" altLang="en-US" dirty="0"/>
              <a:t>通常圓餅圖不適合使用在太多分類的資料中，三～四個分類項目就是極限了，因此這個視覺化呈現應選用長條圖。</a:t>
            </a:r>
          </a:p>
        </p:txBody>
      </p:sp>
      <p:sp>
        <p:nvSpPr>
          <p:cNvPr id="8" name="矩形 7">
            <a:extLst>
              <a:ext uri="{FF2B5EF4-FFF2-40B4-BE49-F238E27FC236}">
                <a16:creationId xmlns:a16="http://schemas.microsoft.com/office/drawing/2014/main" id="{9C62BF13-599B-D24E-9E22-40B719154F8A}"/>
              </a:ext>
            </a:extLst>
          </p:cNvPr>
          <p:cNvSpPr/>
          <p:nvPr/>
        </p:nvSpPr>
        <p:spPr>
          <a:xfrm>
            <a:off x="457200" y="6460647"/>
            <a:ext cx="7863408" cy="369332"/>
          </a:xfrm>
          <a:prstGeom prst="rect">
            <a:avLst/>
          </a:prstGeom>
        </p:spPr>
        <p:txBody>
          <a:bodyPr wrap="square">
            <a:spAutoFit/>
          </a:bodyPr>
          <a:lstStyle/>
          <a:p>
            <a:r>
              <a:rPr lang="en" altLang="zh-TW" dirty="0">
                <a:hlinkClick r:id="rId4"/>
              </a:rPr>
              <a:t>https://github.com/yijutseng/DataVisPython/blob/master/matplotlib.ipynb</a:t>
            </a:r>
            <a:endParaRPr lang="zh-TW" altLang="en-US" dirty="0"/>
          </a:p>
        </p:txBody>
      </p:sp>
    </p:spTree>
    <p:extLst>
      <p:ext uri="{BB962C8B-B14F-4D97-AF65-F5344CB8AC3E}">
        <p14:creationId xmlns:p14="http://schemas.microsoft.com/office/powerpoint/2010/main" val="23283134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E532B9-7FFE-4E4C-B3D0-ED18DEB76A8F}"/>
              </a:ext>
            </a:extLst>
          </p:cNvPr>
          <p:cNvSpPr>
            <a:spLocks noGrp="1"/>
          </p:cNvSpPr>
          <p:nvPr>
            <p:ph type="title"/>
          </p:nvPr>
        </p:nvSpPr>
        <p:spPr/>
        <p:txBody>
          <a:bodyPr/>
          <a:lstStyle/>
          <a:p>
            <a:r>
              <a:rPr lang="zh-TW" altLang="en-US" dirty="0"/>
              <a:t>連續</a:t>
            </a:r>
            <a:r>
              <a:rPr lang="en-US" altLang="zh-TW" dirty="0"/>
              <a:t>+</a:t>
            </a:r>
            <a:r>
              <a:rPr lang="zh-TW" altLang="en-US" dirty="0"/>
              <a:t>類別資料</a:t>
            </a:r>
            <a:r>
              <a:rPr kumimoji="1" lang="zh-TW" altLang="en-US" dirty="0"/>
              <a:t>作圖 </a:t>
            </a:r>
            <a:r>
              <a:rPr kumimoji="1" lang="en-US" altLang="zh-TW" dirty="0"/>
              <a:t>– </a:t>
            </a:r>
            <a:r>
              <a:rPr kumimoji="1" lang="zh-CN" altLang="en-US" dirty="0"/>
              <a:t>二維資料</a:t>
            </a:r>
            <a:endParaRPr kumimoji="1" lang="zh-TW" altLang="en-US" dirty="0"/>
          </a:p>
        </p:txBody>
      </p:sp>
      <p:sp>
        <p:nvSpPr>
          <p:cNvPr id="3" name="內容版面配置區 2">
            <a:extLst>
              <a:ext uri="{FF2B5EF4-FFF2-40B4-BE49-F238E27FC236}">
                <a16:creationId xmlns:a16="http://schemas.microsoft.com/office/drawing/2014/main" id="{F8E491A3-EAAA-8841-A38F-5947B5CA7778}"/>
              </a:ext>
            </a:extLst>
          </p:cNvPr>
          <p:cNvSpPr>
            <a:spLocks noGrp="1"/>
          </p:cNvSpPr>
          <p:nvPr>
            <p:ph idx="1"/>
          </p:nvPr>
        </p:nvSpPr>
        <p:spPr/>
        <p:txBody>
          <a:bodyPr/>
          <a:lstStyle/>
          <a:p>
            <a:r>
              <a:rPr lang="zh-TW" altLang="en-US" b="1" dirty="0"/>
              <a:t>長條圖 </a:t>
            </a:r>
            <a:r>
              <a:rPr lang="en" altLang="zh-TW" b="1" dirty="0"/>
              <a:t>Bar chart</a:t>
            </a:r>
          </a:p>
          <a:p>
            <a:pPr marL="457200" indent="-457200">
              <a:buFont typeface="Arial" panose="020B0604020202020204" pitchFamily="34" charset="0"/>
              <a:buChar char="•"/>
            </a:pPr>
            <a:r>
              <a:rPr lang="zh-TW" altLang="en-US" dirty="0"/>
              <a:t>同上述需求，想要呈現在此資料中，哪個風向佔較多天</a:t>
            </a:r>
            <a:endParaRPr lang="en-US" altLang="zh-TW" dirty="0"/>
          </a:p>
          <a:p>
            <a:pPr marL="457200" indent="-457200">
              <a:buFont typeface="Arial" panose="020B0604020202020204" pitchFamily="34" charset="0"/>
              <a:buChar char="•"/>
            </a:pPr>
            <a:r>
              <a:rPr lang="zh-TW" altLang="en-US" dirty="0"/>
              <a:t>可使用</a:t>
            </a:r>
            <a:r>
              <a:rPr lang="en" altLang="zh-TW" dirty="0"/>
              <a:t>seaborn</a:t>
            </a:r>
            <a:r>
              <a:rPr lang="zh-TW" altLang="en-US" dirty="0"/>
              <a:t>套件的</a:t>
            </a:r>
            <a:r>
              <a:rPr lang="en" altLang="zh-TW" dirty="0" err="1"/>
              <a:t>barplot</a:t>
            </a:r>
            <a:r>
              <a:rPr lang="en" altLang="zh-TW" dirty="0"/>
              <a:t>()</a:t>
            </a:r>
            <a:r>
              <a:rPr lang="zh-TW" altLang="en-US" dirty="0"/>
              <a:t>函數</a:t>
            </a:r>
            <a:endParaRPr lang="en-US" altLang="zh-TW" dirty="0"/>
          </a:p>
          <a:p>
            <a:pPr marL="457200" indent="-457200">
              <a:buFont typeface="Arial" panose="020B0604020202020204" pitchFamily="34" charset="0"/>
              <a:buChar char="•"/>
            </a:pPr>
            <a:r>
              <a:rPr lang="zh-TW" altLang="en-US" dirty="0"/>
              <a:t>輸入兩個參數</a:t>
            </a:r>
          </a:p>
          <a:p>
            <a:pPr marL="912813" lvl="2" indent="-457200">
              <a:buFont typeface="Arial" panose="020B0604020202020204" pitchFamily="34" charset="0"/>
              <a:buChar char="•"/>
            </a:pPr>
            <a:r>
              <a:rPr lang="en" altLang="zh-TW" dirty="0"/>
              <a:t>x</a:t>
            </a:r>
            <a:r>
              <a:rPr lang="zh-TW" altLang="en-US" dirty="0"/>
              <a:t>軸</a:t>
            </a:r>
            <a:r>
              <a:rPr lang="en-US" altLang="zh-TW" dirty="0"/>
              <a:t>: </a:t>
            </a:r>
            <a:r>
              <a:rPr lang="zh-TW" altLang="en-US" dirty="0"/>
              <a:t>風向</a:t>
            </a:r>
          </a:p>
          <a:p>
            <a:pPr marL="912813" lvl="2" indent="-457200">
              <a:buFont typeface="Arial" panose="020B0604020202020204" pitchFamily="34" charset="0"/>
              <a:buChar char="•"/>
            </a:pPr>
            <a:r>
              <a:rPr lang="en" altLang="zh-TW" dirty="0"/>
              <a:t>y</a:t>
            </a:r>
            <a:r>
              <a:rPr lang="zh-TW" altLang="en-US" dirty="0"/>
              <a:t>軸</a:t>
            </a:r>
            <a:r>
              <a:rPr lang="en-US" altLang="zh-TW" dirty="0"/>
              <a:t>: </a:t>
            </a:r>
            <a:r>
              <a:rPr lang="zh-TW" altLang="en-US" dirty="0"/>
              <a:t>各風向所佔天數</a:t>
            </a:r>
          </a:p>
          <a:p>
            <a:endParaRPr kumimoji="1" lang="zh-TW" altLang="en-US" dirty="0"/>
          </a:p>
        </p:txBody>
      </p:sp>
      <p:pic>
        <p:nvPicPr>
          <p:cNvPr id="8" name="圖片 7">
            <a:extLst>
              <a:ext uri="{FF2B5EF4-FFF2-40B4-BE49-F238E27FC236}">
                <a16:creationId xmlns:a16="http://schemas.microsoft.com/office/drawing/2014/main" id="{DAADD38D-C0F5-3247-AFA5-72B4C304EA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587" y="5262216"/>
            <a:ext cx="8482254" cy="1269942"/>
          </a:xfrm>
          <a:prstGeom prst="rect">
            <a:avLst/>
          </a:prstGeom>
        </p:spPr>
      </p:pic>
      <p:sp>
        <p:nvSpPr>
          <p:cNvPr id="9" name="矩形 8">
            <a:extLst>
              <a:ext uri="{FF2B5EF4-FFF2-40B4-BE49-F238E27FC236}">
                <a16:creationId xmlns:a16="http://schemas.microsoft.com/office/drawing/2014/main" id="{37FBB1EA-BD9F-2546-B4B0-687224231721}"/>
              </a:ext>
            </a:extLst>
          </p:cNvPr>
          <p:cNvSpPr/>
          <p:nvPr/>
        </p:nvSpPr>
        <p:spPr>
          <a:xfrm>
            <a:off x="457200" y="6460647"/>
            <a:ext cx="7863408" cy="369332"/>
          </a:xfrm>
          <a:prstGeom prst="rect">
            <a:avLst/>
          </a:prstGeom>
        </p:spPr>
        <p:txBody>
          <a:bodyPr wrap="square">
            <a:spAutoFit/>
          </a:bodyPr>
          <a:lstStyle/>
          <a:p>
            <a:r>
              <a:rPr lang="en" altLang="zh-TW" dirty="0">
                <a:hlinkClick r:id="rId3"/>
              </a:rPr>
              <a:t>https://github.com/yijutseng/DataVisPython/blob/master/matplotlib.ipynb</a:t>
            </a:r>
            <a:endParaRPr lang="zh-TW" altLang="en-US" dirty="0"/>
          </a:p>
        </p:txBody>
      </p:sp>
    </p:spTree>
    <p:extLst>
      <p:ext uri="{BB962C8B-B14F-4D97-AF65-F5344CB8AC3E}">
        <p14:creationId xmlns:p14="http://schemas.microsoft.com/office/powerpoint/2010/main" val="20356516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E532B9-7FFE-4E4C-B3D0-ED18DEB76A8F}"/>
              </a:ext>
            </a:extLst>
          </p:cNvPr>
          <p:cNvSpPr>
            <a:spLocks noGrp="1"/>
          </p:cNvSpPr>
          <p:nvPr>
            <p:ph type="title"/>
          </p:nvPr>
        </p:nvSpPr>
        <p:spPr/>
        <p:txBody>
          <a:bodyPr/>
          <a:lstStyle/>
          <a:p>
            <a:r>
              <a:rPr lang="zh-TW" altLang="en-US" dirty="0"/>
              <a:t>連續</a:t>
            </a:r>
            <a:r>
              <a:rPr lang="en-US" altLang="zh-TW" dirty="0"/>
              <a:t>+</a:t>
            </a:r>
            <a:r>
              <a:rPr lang="zh-TW" altLang="en-US" dirty="0"/>
              <a:t>類別資料</a:t>
            </a:r>
            <a:r>
              <a:rPr kumimoji="1" lang="zh-TW" altLang="en-US" dirty="0"/>
              <a:t>作圖 </a:t>
            </a:r>
            <a:r>
              <a:rPr kumimoji="1" lang="en-US" altLang="zh-TW" dirty="0"/>
              <a:t>– </a:t>
            </a:r>
            <a:r>
              <a:rPr kumimoji="1" lang="zh-CN" altLang="en-US" dirty="0"/>
              <a:t>二維資料</a:t>
            </a:r>
            <a:endParaRPr kumimoji="1" lang="zh-TW" altLang="en-US" dirty="0"/>
          </a:p>
        </p:txBody>
      </p:sp>
      <p:sp>
        <p:nvSpPr>
          <p:cNvPr id="3" name="內容版面配置區 2">
            <a:extLst>
              <a:ext uri="{FF2B5EF4-FFF2-40B4-BE49-F238E27FC236}">
                <a16:creationId xmlns:a16="http://schemas.microsoft.com/office/drawing/2014/main" id="{F8E491A3-EAAA-8841-A38F-5947B5CA7778}"/>
              </a:ext>
            </a:extLst>
          </p:cNvPr>
          <p:cNvSpPr>
            <a:spLocks noGrp="1"/>
          </p:cNvSpPr>
          <p:nvPr>
            <p:ph idx="1"/>
          </p:nvPr>
        </p:nvSpPr>
        <p:spPr/>
        <p:txBody>
          <a:bodyPr/>
          <a:lstStyle/>
          <a:p>
            <a:r>
              <a:rPr lang="zh-TW" altLang="en-US" b="1" dirty="0"/>
              <a:t>長條圖 </a:t>
            </a:r>
            <a:r>
              <a:rPr lang="en" altLang="zh-TW" b="1" dirty="0"/>
              <a:t>Bar chart</a:t>
            </a:r>
          </a:p>
          <a:p>
            <a:endParaRPr kumimoji="1" lang="zh-TW" altLang="en-US" dirty="0"/>
          </a:p>
        </p:txBody>
      </p:sp>
      <p:pic>
        <p:nvPicPr>
          <p:cNvPr id="8" name="圖片 7">
            <a:extLst>
              <a:ext uri="{FF2B5EF4-FFF2-40B4-BE49-F238E27FC236}">
                <a16:creationId xmlns:a16="http://schemas.microsoft.com/office/drawing/2014/main" id="{DAADD38D-C0F5-3247-AFA5-72B4C304EA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276872"/>
            <a:ext cx="8482254" cy="1269942"/>
          </a:xfrm>
          <a:prstGeom prst="rect">
            <a:avLst/>
          </a:prstGeom>
        </p:spPr>
      </p:pic>
      <p:pic>
        <p:nvPicPr>
          <p:cNvPr id="4" name="圖片 3">
            <a:extLst>
              <a:ext uri="{FF2B5EF4-FFF2-40B4-BE49-F238E27FC236}">
                <a16:creationId xmlns:a16="http://schemas.microsoft.com/office/drawing/2014/main" id="{B29C6B01-AE78-F942-8CA1-6B7C989C322C}"/>
              </a:ext>
            </a:extLst>
          </p:cNvPr>
          <p:cNvPicPr>
            <a:picLocks noChangeAspect="1"/>
          </p:cNvPicPr>
          <p:nvPr/>
        </p:nvPicPr>
        <p:blipFill>
          <a:blip r:embed="rId3"/>
          <a:stretch>
            <a:fillRect/>
          </a:stretch>
        </p:blipFill>
        <p:spPr>
          <a:xfrm>
            <a:off x="514388" y="3495708"/>
            <a:ext cx="4789016" cy="3142792"/>
          </a:xfrm>
          <a:prstGeom prst="rect">
            <a:avLst/>
          </a:prstGeom>
        </p:spPr>
      </p:pic>
      <p:sp>
        <p:nvSpPr>
          <p:cNvPr id="5" name="矩形 4">
            <a:extLst>
              <a:ext uri="{FF2B5EF4-FFF2-40B4-BE49-F238E27FC236}">
                <a16:creationId xmlns:a16="http://schemas.microsoft.com/office/drawing/2014/main" id="{CBD5C29B-C934-C941-A8E1-0E62E72E9B26}"/>
              </a:ext>
            </a:extLst>
          </p:cNvPr>
          <p:cNvSpPr/>
          <p:nvPr/>
        </p:nvSpPr>
        <p:spPr>
          <a:xfrm>
            <a:off x="5429318" y="4410874"/>
            <a:ext cx="3510136" cy="1477328"/>
          </a:xfrm>
          <a:prstGeom prst="rect">
            <a:avLst/>
          </a:prstGeom>
        </p:spPr>
        <p:txBody>
          <a:bodyPr wrap="square">
            <a:spAutoFit/>
          </a:bodyPr>
          <a:lstStyle/>
          <a:p>
            <a:r>
              <a:rPr lang="zh-TW" altLang="en-US" dirty="0"/>
              <a:t>相較於圓餅圖，長條圖更可明顯呈現各風向天數的多寡</a:t>
            </a:r>
            <a:endParaRPr lang="en-US" altLang="zh-TW" dirty="0"/>
          </a:p>
          <a:p>
            <a:r>
              <a:rPr lang="zh-TW" altLang="en-US" dirty="0"/>
              <a:t>由此圖可知此資料區間中，吹</a:t>
            </a:r>
            <a:r>
              <a:rPr lang="en" altLang="zh-TW" dirty="0"/>
              <a:t>NNE</a:t>
            </a:r>
            <a:r>
              <a:rPr lang="zh-TW" altLang="en-US" dirty="0"/>
              <a:t>風向的天數最多，再來是</a:t>
            </a:r>
            <a:r>
              <a:rPr lang="en" altLang="zh-TW" dirty="0"/>
              <a:t>N</a:t>
            </a:r>
            <a:r>
              <a:rPr lang="zh-TW" altLang="en" dirty="0"/>
              <a:t>，</a:t>
            </a:r>
            <a:r>
              <a:rPr lang="zh-TW" altLang="en-US" dirty="0"/>
              <a:t>以及</a:t>
            </a:r>
            <a:r>
              <a:rPr lang="en" altLang="zh-TW" dirty="0"/>
              <a:t>NE</a:t>
            </a:r>
            <a:r>
              <a:rPr lang="zh-TW" altLang="en" dirty="0"/>
              <a:t>。</a:t>
            </a:r>
            <a:endParaRPr lang="zh-TW" altLang="en-US" dirty="0"/>
          </a:p>
        </p:txBody>
      </p:sp>
      <p:sp>
        <p:nvSpPr>
          <p:cNvPr id="7" name="矩形 6">
            <a:extLst>
              <a:ext uri="{FF2B5EF4-FFF2-40B4-BE49-F238E27FC236}">
                <a16:creationId xmlns:a16="http://schemas.microsoft.com/office/drawing/2014/main" id="{22331F0A-BE17-DD4A-B326-D6808E5146B2}"/>
              </a:ext>
            </a:extLst>
          </p:cNvPr>
          <p:cNvSpPr/>
          <p:nvPr/>
        </p:nvSpPr>
        <p:spPr>
          <a:xfrm>
            <a:off x="457200" y="6460647"/>
            <a:ext cx="7863408" cy="369332"/>
          </a:xfrm>
          <a:prstGeom prst="rect">
            <a:avLst/>
          </a:prstGeom>
        </p:spPr>
        <p:txBody>
          <a:bodyPr wrap="square">
            <a:spAutoFit/>
          </a:bodyPr>
          <a:lstStyle/>
          <a:p>
            <a:r>
              <a:rPr lang="en" altLang="zh-TW" dirty="0">
                <a:hlinkClick r:id="rId4"/>
              </a:rPr>
              <a:t>https://github.com/yijutseng/DataVisPython/blob/master/matplotlib.ipynb</a:t>
            </a:r>
            <a:endParaRPr lang="zh-TW" altLang="en-US" dirty="0"/>
          </a:p>
        </p:txBody>
      </p:sp>
    </p:spTree>
    <p:extLst>
      <p:ext uri="{BB962C8B-B14F-4D97-AF65-F5344CB8AC3E}">
        <p14:creationId xmlns:p14="http://schemas.microsoft.com/office/powerpoint/2010/main" val="20025884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E532B9-7FFE-4E4C-B3D0-ED18DEB76A8F}"/>
              </a:ext>
            </a:extLst>
          </p:cNvPr>
          <p:cNvSpPr>
            <a:spLocks noGrp="1"/>
          </p:cNvSpPr>
          <p:nvPr>
            <p:ph type="title"/>
          </p:nvPr>
        </p:nvSpPr>
        <p:spPr/>
        <p:txBody>
          <a:bodyPr/>
          <a:lstStyle/>
          <a:p>
            <a:r>
              <a:rPr lang="zh-TW" altLang="en-US" dirty="0"/>
              <a:t>連續</a:t>
            </a:r>
            <a:r>
              <a:rPr lang="en-US" altLang="zh-TW" dirty="0"/>
              <a:t>+</a:t>
            </a:r>
            <a:r>
              <a:rPr lang="zh-TW" altLang="en-US" dirty="0"/>
              <a:t>類別資料</a:t>
            </a:r>
            <a:r>
              <a:rPr kumimoji="1" lang="zh-TW" altLang="en-US" dirty="0"/>
              <a:t>作圖 </a:t>
            </a:r>
            <a:r>
              <a:rPr kumimoji="1" lang="en-US" altLang="zh-TW" dirty="0"/>
              <a:t>– </a:t>
            </a:r>
            <a:r>
              <a:rPr kumimoji="1" lang="zh-CN" altLang="en-US" dirty="0"/>
              <a:t>二維資料</a:t>
            </a:r>
            <a:endParaRPr kumimoji="1" lang="zh-TW" altLang="en-US" dirty="0"/>
          </a:p>
        </p:txBody>
      </p:sp>
      <p:sp>
        <p:nvSpPr>
          <p:cNvPr id="3" name="內容版面配置區 2">
            <a:extLst>
              <a:ext uri="{FF2B5EF4-FFF2-40B4-BE49-F238E27FC236}">
                <a16:creationId xmlns:a16="http://schemas.microsoft.com/office/drawing/2014/main" id="{F8E491A3-EAAA-8841-A38F-5947B5CA7778}"/>
              </a:ext>
            </a:extLst>
          </p:cNvPr>
          <p:cNvSpPr>
            <a:spLocks noGrp="1"/>
          </p:cNvSpPr>
          <p:nvPr>
            <p:ph idx="1"/>
          </p:nvPr>
        </p:nvSpPr>
        <p:spPr/>
        <p:txBody>
          <a:bodyPr/>
          <a:lstStyle/>
          <a:p>
            <a:r>
              <a:rPr lang="zh-TW" altLang="en-US" b="1" dirty="0"/>
              <a:t>盒鬚圖 </a:t>
            </a:r>
            <a:r>
              <a:rPr lang="en" altLang="zh-TW" b="1" dirty="0"/>
              <a:t>Box plot</a:t>
            </a:r>
          </a:p>
          <a:p>
            <a:pPr marL="457200" indent="-457200">
              <a:buFont typeface="Arial" panose="020B0604020202020204" pitchFamily="34" charset="0"/>
              <a:buChar char="•"/>
            </a:pPr>
            <a:r>
              <a:rPr lang="zh-TW" altLang="en-US" dirty="0"/>
              <a:t>想知道</a:t>
            </a:r>
            <a:r>
              <a:rPr lang="zh-TW" altLang="en-US" b="1" dirty="0"/>
              <a:t>每年</a:t>
            </a:r>
            <a:r>
              <a:rPr lang="zh-TW" altLang="en-US" dirty="0"/>
              <a:t> </a:t>
            </a:r>
            <a:r>
              <a:rPr lang="en" altLang="zh-TW" b="1" dirty="0"/>
              <a:t>PM2.5</a:t>
            </a:r>
            <a:r>
              <a:rPr lang="zh-TW" altLang="en-US" b="1" dirty="0"/>
              <a:t>濃度</a:t>
            </a:r>
            <a:r>
              <a:rPr lang="zh-TW" altLang="en-US" dirty="0"/>
              <a:t> 的分佈（中位數、四分位差等）是否有差異，可使用盒鬚圖</a:t>
            </a:r>
            <a:endParaRPr lang="en-US" altLang="zh-TW" dirty="0"/>
          </a:p>
          <a:p>
            <a:pPr marL="457200" indent="-457200">
              <a:buFont typeface="Arial" panose="020B0604020202020204" pitchFamily="34" charset="0"/>
              <a:buChar char="•"/>
            </a:pPr>
            <a:r>
              <a:rPr lang="zh-TW" altLang="en-US" dirty="0"/>
              <a:t>盒鬚圖的各點意義如下：</a:t>
            </a:r>
          </a:p>
          <a:p>
            <a:pPr marL="912813" lvl="2" indent="-457200">
              <a:buFont typeface="Arial" panose="020B0604020202020204" pitchFamily="34" charset="0"/>
              <a:buChar char="•"/>
            </a:pPr>
            <a:r>
              <a:rPr lang="en" altLang="zh-TW" dirty="0"/>
              <a:t>x</a:t>
            </a:r>
            <a:r>
              <a:rPr lang="zh-TW" altLang="en-US" dirty="0"/>
              <a:t>軸：年份</a:t>
            </a:r>
          </a:p>
          <a:p>
            <a:pPr marL="912813" lvl="2" indent="-457200">
              <a:buFont typeface="Arial" panose="020B0604020202020204" pitchFamily="34" charset="0"/>
              <a:buChar char="•"/>
            </a:pPr>
            <a:r>
              <a:rPr lang="en" altLang="zh-TW" dirty="0"/>
              <a:t>y</a:t>
            </a:r>
            <a:r>
              <a:rPr lang="zh-TW" altLang="en-US" dirty="0"/>
              <a:t>軸：</a:t>
            </a:r>
            <a:r>
              <a:rPr lang="en" altLang="zh-TW" dirty="0"/>
              <a:t>PM2.5</a:t>
            </a:r>
            <a:r>
              <a:rPr lang="zh-TW" altLang="en-US" dirty="0"/>
              <a:t>濃度</a:t>
            </a:r>
          </a:p>
          <a:p>
            <a:pPr marL="912813" lvl="2" indent="-457200">
              <a:buFont typeface="Arial" panose="020B0604020202020204" pitchFamily="34" charset="0"/>
              <a:buChar char="•"/>
            </a:pPr>
            <a:r>
              <a:rPr lang="zh-TW" altLang="en-US" dirty="0"/>
              <a:t>盒（方塊）中線：中位數</a:t>
            </a:r>
          </a:p>
          <a:p>
            <a:pPr marL="912813" lvl="2" indent="-457200">
              <a:buFont typeface="Arial" panose="020B0604020202020204" pitchFamily="34" charset="0"/>
              <a:buChar char="•"/>
            </a:pPr>
            <a:r>
              <a:rPr lang="zh-TW" altLang="en-US" dirty="0"/>
              <a:t>盒（方塊）上緣：第三 四分位差</a:t>
            </a:r>
          </a:p>
          <a:p>
            <a:pPr marL="912813" lvl="2" indent="-457200">
              <a:buFont typeface="Arial" panose="020B0604020202020204" pitchFamily="34" charset="0"/>
              <a:buChar char="•"/>
            </a:pPr>
            <a:r>
              <a:rPr lang="zh-TW" altLang="en-US" dirty="0"/>
              <a:t>盒（方塊）下緣：第一 四分位差</a:t>
            </a:r>
          </a:p>
          <a:p>
            <a:endParaRPr kumimoji="1" lang="zh-TW" altLang="en-US" dirty="0"/>
          </a:p>
        </p:txBody>
      </p:sp>
      <p:sp>
        <p:nvSpPr>
          <p:cNvPr id="7" name="矩形 6">
            <a:extLst>
              <a:ext uri="{FF2B5EF4-FFF2-40B4-BE49-F238E27FC236}">
                <a16:creationId xmlns:a16="http://schemas.microsoft.com/office/drawing/2014/main" id="{A755B042-699C-364A-997A-08A88CD1F27C}"/>
              </a:ext>
            </a:extLst>
          </p:cNvPr>
          <p:cNvSpPr/>
          <p:nvPr/>
        </p:nvSpPr>
        <p:spPr>
          <a:xfrm>
            <a:off x="4576605" y="3717032"/>
            <a:ext cx="4572000" cy="1295739"/>
          </a:xfrm>
          <a:prstGeom prst="rect">
            <a:avLst/>
          </a:prstGeom>
        </p:spPr>
        <p:txBody>
          <a:bodyPr>
            <a:spAutoFit/>
          </a:bodyPr>
          <a:lstStyle/>
          <a:p>
            <a:pPr marL="912813" lvl="2" indent="-457200">
              <a:spcBef>
                <a:spcPct val="20000"/>
              </a:spcBef>
              <a:buClr>
                <a:schemeClr val="tx1"/>
              </a:buClr>
              <a:buSzPct val="70000"/>
              <a:buFont typeface="Arial" panose="020B0604020202020204" pitchFamily="34" charset="0"/>
              <a:buChar char="•"/>
            </a:pPr>
            <a:r>
              <a:rPr lang="zh-TW" altLang="en-US" sz="2300" dirty="0">
                <a:latin typeface="標楷體" panose="03000509000000000000" pitchFamily="65" charset="-120"/>
              </a:rPr>
              <a:t>鬚（線條）上緣：</a:t>
            </a:r>
          </a:p>
          <a:p>
            <a:pPr marL="912813" lvl="2" indent="-457200">
              <a:spcBef>
                <a:spcPct val="20000"/>
              </a:spcBef>
              <a:buClr>
                <a:schemeClr val="tx1"/>
              </a:buClr>
              <a:buSzPct val="70000"/>
              <a:buFont typeface="Arial" panose="020B0604020202020204" pitchFamily="34" charset="0"/>
              <a:buChar char="•"/>
            </a:pPr>
            <a:r>
              <a:rPr lang="zh-TW" altLang="en-US" sz="2300" dirty="0">
                <a:latin typeface="標楷體" panose="03000509000000000000" pitchFamily="65" charset="-120"/>
              </a:rPr>
              <a:t>鬚（線條）下緣：</a:t>
            </a:r>
          </a:p>
          <a:p>
            <a:pPr marL="912813" lvl="2" indent="-457200">
              <a:spcBef>
                <a:spcPct val="20000"/>
              </a:spcBef>
              <a:buClr>
                <a:schemeClr val="tx1"/>
              </a:buClr>
              <a:buSzPct val="70000"/>
              <a:buFont typeface="Arial" panose="020B0604020202020204" pitchFamily="34" charset="0"/>
              <a:buChar char="•"/>
            </a:pPr>
            <a:r>
              <a:rPr lang="zh-TW" altLang="en-US" sz="2300" dirty="0">
                <a:latin typeface="標楷體" panose="03000509000000000000" pitchFamily="65" charset="-120"/>
              </a:rPr>
              <a:t>點：離群值</a:t>
            </a:r>
          </a:p>
        </p:txBody>
      </p:sp>
    </p:spTree>
    <p:extLst>
      <p:ext uri="{BB962C8B-B14F-4D97-AF65-F5344CB8AC3E}">
        <p14:creationId xmlns:p14="http://schemas.microsoft.com/office/powerpoint/2010/main" val="15201974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E532B9-7FFE-4E4C-B3D0-ED18DEB76A8F}"/>
              </a:ext>
            </a:extLst>
          </p:cNvPr>
          <p:cNvSpPr>
            <a:spLocks noGrp="1"/>
          </p:cNvSpPr>
          <p:nvPr>
            <p:ph type="title"/>
          </p:nvPr>
        </p:nvSpPr>
        <p:spPr/>
        <p:txBody>
          <a:bodyPr/>
          <a:lstStyle/>
          <a:p>
            <a:r>
              <a:rPr lang="zh-TW" altLang="en-US" dirty="0"/>
              <a:t>連續</a:t>
            </a:r>
            <a:r>
              <a:rPr lang="en-US" altLang="zh-TW" dirty="0"/>
              <a:t>+</a:t>
            </a:r>
            <a:r>
              <a:rPr lang="zh-TW" altLang="en-US" dirty="0"/>
              <a:t>類別資料</a:t>
            </a:r>
            <a:r>
              <a:rPr kumimoji="1" lang="zh-TW" altLang="en-US" dirty="0"/>
              <a:t>作圖 </a:t>
            </a:r>
            <a:r>
              <a:rPr kumimoji="1" lang="en-US" altLang="zh-TW" dirty="0"/>
              <a:t>– </a:t>
            </a:r>
            <a:r>
              <a:rPr kumimoji="1" lang="zh-CN" altLang="en-US" dirty="0"/>
              <a:t>二維資料</a:t>
            </a:r>
            <a:endParaRPr kumimoji="1" lang="zh-TW" altLang="en-US" dirty="0"/>
          </a:p>
        </p:txBody>
      </p:sp>
      <p:sp>
        <p:nvSpPr>
          <p:cNvPr id="3" name="內容版面配置區 2">
            <a:extLst>
              <a:ext uri="{FF2B5EF4-FFF2-40B4-BE49-F238E27FC236}">
                <a16:creationId xmlns:a16="http://schemas.microsoft.com/office/drawing/2014/main" id="{F8E491A3-EAAA-8841-A38F-5947B5CA7778}"/>
              </a:ext>
            </a:extLst>
          </p:cNvPr>
          <p:cNvSpPr>
            <a:spLocks noGrp="1"/>
          </p:cNvSpPr>
          <p:nvPr>
            <p:ph idx="1"/>
          </p:nvPr>
        </p:nvSpPr>
        <p:spPr/>
        <p:txBody>
          <a:bodyPr/>
          <a:lstStyle/>
          <a:p>
            <a:r>
              <a:rPr lang="zh-TW" altLang="en-US" b="1" dirty="0"/>
              <a:t>盒鬚圖 </a:t>
            </a:r>
            <a:r>
              <a:rPr lang="en" altLang="zh-TW" b="1" dirty="0"/>
              <a:t>Box plot</a:t>
            </a:r>
          </a:p>
          <a:p>
            <a:pPr marL="457200" indent="-457200">
              <a:buFont typeface="Arial" panose="020B0604020202020204" pitchFamily="34" charset="0"/>
              <a:buChar char="•"/>
            </a:pPr>
            <a:r>
              <a:rPr lang="zh-TW" altLang="en-US" dirty="0"/>
              <a:t>使用</a:t>
            </a:r>
            <a:r>
              <a:rPr lang="en" altLang="zh-TW" dirty="0"/>
              <a:t>seaborn</a:t>
            </a:r>
            <a:r>
              <a:rPr lang="zh-TW" altLang="en-US" dirty="0"/>
              <a:t>套件的</a:t>
            </a:r>
            <a:r>
              <a:rPr lang="en" altLang="zh-TW" dirty="0"/>
              <a:t>boxplot()</a:t>
            </a:r>
            <a:r>
              <a:rPr lang="zh-TW" altLang="en-US" dirty="0"/>
              <a:t>函數，可製作盒鬚圖，輸入參數為：</a:t>
            </a:r>
          </a:p>
          <a:p>
            <a:pPr marL="912813" lvl="2" indent="-457200">
              <a:buFont typeface="Arial" panose="020B0604020202020204" pitchFamily="34" charset="0"/>
              <a:buChar char="•"/>
            </a:pPr>
            <a:r>
              <a:rPr lang="en" altLang="zh-TW" dirty="0"/>
              <a:t>x</a:t>
            </a:r>
            <a:r>
              <a:rPr lang="zh-TW" altLang="en-US" dirty="0"/>
              <a:t>軸：年份</a:t>
            </a:r>
          </a:p>
          <a:p>
            <a:pPr marL="912813" lvl="2" indent="-457200">
              <a:buFont typeface="Arial" panose="020B0604020202020204" pitchFamily="34" charset="0"/>
              <a:buChar char="•"/>
            </a:pPr>
            <a:r>
              <a:rPr lang="en" altLang="zh-TW" dirty="0"/>
              <a:t>y</a:t>
            </a:r>
            <a:r>
              <a:rPr lang="zh-TW" altLang="en-US" dirty="0"/>
              <a:t>軸：各年份要比較的數據分佈（此為</a:t>
            </a:r>
            <a:r>
              <a:rPr lang="en" altLang="zh-TW" dirty="0"/>
              <a:t>PM2.5</a:t>
            </a:r>
            <a:r>
              <a:rPr lang="zh-TW" altLang="en" dirty="0"/>
              <a:t>）</a:t>
            </a:r>
          </a:p>
          <a:p>
            <a:endParaRPr kumimoji="1" lang="zh-TW" altLang="en-US" dirty="0"/>
          </a:p>
        </p:txBody>
      </p:sp>
      <p:pic>
        <p:nvPicPr>
          <p:cNvPr id="4" name="圖片 3">
            <a:extLst>
              <a:ext uri="{FF2B5EF4-FFF2-40B4-BE49-F238E27FC236}">
                <a16:creationId xmlns:a16="http://schemas.microsoft.com/office/drawing/2014/main" id="{8835ADC5-24EC-0540-8BEE-999B61F26A72}"/>
              </a:ext>
            </a:extLst>
          </p:cNvPr>
          <p:cNvPicPr>
            <a:picLocks noChangeAspect="1"/>
          </p:cNvPicPr>
          <p:nvPr/>
        </p:nvPicPr>
        <p:blipFill>
          <a:blip r:embed="rId2"/>
          <a:stretch>
            <a:fillRect/>
          </a:stretch>
        </p:blipFill>
        <p:spPr>
          <a:xfrm>
            <a:off x="5796136" y="184200"/>
            <a:ext cx="2969766" cy="1962048"/>
          </a:xfrm>
          <a:prstGeom prst="rect">
            <a:avLst/>
          </a:prstGeom>
        </p:spPr>
      </p:pic>
      <p:pic>
        <p:nvPicPr>
          <p:cNvPr id="6" name="圖片 5">
            <a:extLst>
              <a:ext uri="{FF2B5EF4-FFF2-40B4-BE49-F238E27FC236}">
                <a16:creationId xmlns:a16="http://schemas.microsoft.com/office/drawing/2014/main" id="{4D1053F4-2153-4C45-8411-84402C3FF2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315" y="4220185"/>
            <a:ext cx="8507288" cy="1277234"/>
          </a:xfrm>
          <a:prstGeom prst="rect">
            <a:avLst/>
          </a:prstGeom>
        </p:spPr>
      </p:pic>
      <p:sp>
        <p:nvSpPr>
          <p:cNvPr id="8" name="矩形 7">
            <a:extLst>
              <a:ext uri="{FF2B5EF4-FFF2-40B4-BE49-F238E27FC236}">
                <a16:creationId xmlns:a16="http://schemas.microsoft.com/office/drawing/2014/main" id="{91868979-E207-A84F-A81D-65C967F111EB}"/>
              </a:ext>
            </a:extLst>
          </p:cNvPr>
          <p:cNvSpPr/>
          <p:nvPr/>
        </p:nvSpPr>
        <p:spPr>
          <a:xfrm>
            <a:off x="457200" y="6460647"/>
            <a:ext cx="7863408" cy="369332"/>
          </a:xfrm>
          <a:prstGeom prst="rect">
            <a:avLst/>
          </a:prstGeom>
        </p:spPr>
        <p:txBody>
          <a:bodyPr wrap="square">
            <a:spAutoFit/>
          </a:bodyPr>
          <a:lstStyle/>
          <a:p>
            <a:r>
              <a:rPr lang="en" altLang="zh-TW" dirty="0">
                <a:hlinkClick r:id="rId4"/>
              </a:rPr>
              <a:t>https://github.com/yijutseng/DataVisPython/blob/master/matplotlib.ipynb</a:t>
            </a:r>
            <a:endParaRPr lang="zh-TW" altLang="en-US" dirty="0"/>
          </a:p>
        </p:txBody>
      </p:sp>
    </p:spTree>
    <p:extLst>
      <p:ext uri="{BB962C8B-B14F-4D97-AF65-F5344CB8AC3E}">
        <p14:creationId xmlns:p14="http://schemas.microsoft.com/office/powerpoint/2010/main" val="6826360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E532B9-7FFE-4E4C-B3D0-ED18DEB76A8F}"/>
              </a:ext>
            </a:extLst>
          </p:cNvPr>
          <p:cNvSpPr>
            <a:spLocks noGrp="1"/>
          </p:cNvSpPr>
          <p:nvPr>
            <p:ph type="title"/>
          </p:nvPr>
        </p:nvSpPr>
        <p:spPr/>
        <p:txBody>
          <a:bodyPr/>
          <a:lstStyle/>
          <a:p>
            <a:r>
              <a:rPr lang="zh-TW" altLang="en-US" dirty="0"/>
              <a:t>多維資料</a:t>
            </a:r>
            <a:r>
              <a:rPr kumimoji="1" lang="zh-TW" altLang="en-US" dirty="0"/>
              <a:t>作圖</a:t>
            </a:r>
          </a:p>
        </p:txBody>
      </p:sp>
      <p:sp>
        <p:nvSpPr>
          <p:cNvPr id="3" name="內容版面配置區 2">
            <a:extLst>
              <a:ext uri="{FF2B5EF4-FFF2-40B4-BE49-F238E27FC236}">
                <a16:creationId xmlns:a16="http://schemas.microsoft.com/office/drawing/2014/main" id="{F8E491A3-EAAA-8841-A38F-5947B5CA7778}"/>
              </a:ext>
            </a:extLst>
          </p:cNvPr>
          <p:cNvSpPr>
            <a:spLocks noGrp="1"/>
          </p:cNvSpPr>
          <p:nvPr>
            <p:ph idx="1"/>
          </p:nvPr>
        </p:nvSpPr>
        <p:spPr/>
        <p:txBody>
          <a:bodyPr/>
          <a:lstStyle/>
          <a:p>
            <a:r>
              <a:rPr lang="zh-TW" altLang="en-US" b="1" dirty="0"/>
              <a:t>熱度圖 </a:t>
            </a:r>
            <a:r>
              <a:rPr lang="en" altLang="zh-TW" b="1" dirty="0"/>
              <a:t>Heatmap</a:t>
            </a:r>
          </a:p>
          <a:p>
            <a:pPr marL="457200" indent="-457200">
              <a:buFont typeface="Arial" panose="020B0604020202020204" pitchFamily="34" charset="0"/>
              <a:buChar char="•"/>
            </a:pPr>
            <a:r>
              <a:rPr lang="zh-TW" altLang="en-US" dirty="0"/>
              <a:t>使用顏色的深淺來表示數值的大小，搭配</a:t>
            </a:r>
            <a:r>
              <a:rPr lang="en" altLang="zh-TW" dirty="0"/>
              <a:t>XY</a:t>
            </a:r>
            <a:r>
              <a:rPr lang="zh-TW" altLang="en-US" dirty="0"/>
              <a:t>兩軸的變量，所以能表示三維的資訊</a:t>
            </a:r>
            <a:endParaRPr lang="en-US" altLang="zh-TW" dirty="0"/>
          </a:p>
          <a:p>
            <a:pPr marL="457200" indent="-457200">
              <a:buFont typeface="Arial" panose="020B0604020202020204" pitchFamily="34" charset="0"/>
              <a:buChar char="•"/>
            </a:pPr>
            <a:r>
              <a:rPr lang="zh-TW" altLang="en-US" dirty="0"/>
              <a:t>使用</a:t>
            </a:r>
            <a:r>
              <a:rPr lang="en" altLang="zh-TW" dirty="0"/>
              <a:t>seaborn</a:t>
            </a:r>
            <a:r>
              <a:rPr lang="zh-TW" altLang="en-US" dirty="0"/>
              <a:t>套件的</a:t>
            </a:r>
            <a:r>
              <a:rPr lang="en" altLang="zh-TW" dirty="0"/>
              <a:t>heatmap()</a:t>
            </a:r>
            <a:r>
              <a:rPr lang="zh-TW" altLang="en-US" dirty="0"/>
              <a:t>函數，即可製作熱度圖</a:t>
            </a:r>
            <a:endParaRPr lang="en-US" altLang="zh-TW" dirty="0"/>
          </a:p>
          <a:p>
            <a:pPr marL="457200" indent="-457200">
              <a:buFont typeface="Arial" panose="020B0604020202020204" pitchFamily="34" charset="0"/>
              <a:buChar char="•"/>
            </a:pPr>
            <a:r>
              <a:rPr lang="zh-TW" altLang="en-US" dirty="0"/>
              <a:t>在製作熱度圖之前，必須先將輸入資料處理成對應格式</a:t>
            </a:r>
            <a:endParaRPr kumimoji="1" lang="zh-TW" altLang="en-US" dirty="0"/>
          </a:p>
        </p:txBody>
      </p:sp>
    </p:spTree>
    <p:extLst>
      <p:ext uri="{BB962C8B-B14F-4D97-AF65-F5344CB8AC3E}">
        <p14:creationId xmlns:p14="http://schemas.microsoft.com/office/powerpoint/2010/main" val="16952637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E532B9-7FFE-4E4C-B3D0-ED18DEB76A8F}"/>
              </a:ext>
            </a:extLst>
          </p:cNvPr>
          <p:cNvSpPr>
            <a:spLocks noGrp="1"/>
          </p:cNvSpPr>
          <p:nvPr>
            <p:ph type="title"/>
          </p:nvPr>
        </p:nvSpPr>
        <p:spPr/>
        <p:txBody>
          <a:bodyPr/>
          <a:lstStyle/>
          <a:p>
            <a:r>
              <a:rPr lang="zh-TW" altLang="en-US" dirty="0"/>
              <a:t>多維資料</a:t>
            </a:r>
            <a:r>
              <a:rPr kumimoji="1" lang="zh-TW" altLang="en-US" dirty="0"/>
              <a:t>作圖</a:t>
            </a:r>
          </a:p>
        </p:txBody>
      </p:sp>
      <p:sp>
        <p:nvSpPr>
          <p:cNvPr id="3" name="內容版面配置區 2">
            <a:extLst>
              <a:ext uri="{FF2B5EF4-FFF2-40B4-BE49-F238E27FC236}">
                <a16:creationId xmlns:a16="http://schemas.microsoft.com/office/drawing/2014/main" id="{F8E491A3-EAAA-8841-A38F-5947B5CA7778}"/>
              </a:ext>
            </a:extLst>
          </p:cNvPr>
          <p:cNvSpPr>
            <a:spLocks noGrp="1"/>
          </p:cNvSpPr>
          <p:nvPr>
            <p:ph idx="1"/>
          </p:nvPr>
        </p:nvSpPr>
        <p:spPr/>
        <p:txBody>
          <a:bodyPr/>
          <a:lstStyle/>
          <a:p>
            <a:r>
              <a:rPr lang="zh-TW" altLang="en-US" b="1" dirty="0"/>
              <a:t>熱度圖 </a:t>
            </a:r>
            <a:r>
              <a:rPr lang="en" altLang="zh-TW" b="1" dirty="0"/>
              <a:t>Heatmap</a:t>
            </a:r>
          </a:p>
          <a:p>
            <a:pPr marL="457200" indent="-457200">
              <a:buFont typeface="Arial" panose="020B0604020202020204" pitchFamily="34" charset="0"/>
              <a:buChar char="•"/>
            </a:pPr>
            <a:r>
              <a:rPr lang="zh-TW" altLang="en-US" dirty="0"/>
              <a:t>將輸入資料處理成對應格式</a:t>
            </a:r>
            <a:endParaRPr lang="en-US" altLang="zh-TW" dirty="0"/>
          </a:p>
          <a:p>
            <a:pPr marL="457200" indent="-457200">
              <a:buFont typeface="Arial" panose="020B0604020202020204" pitchFamily="34" charset="0"/>
              <a:buChar char="•"/>
            </a:pPr>
            <a:r>
              <a:rPr lang="zh-TW" altLang="en-US" dirty="0"/>
              <a:t>使用熱度圖呈現每天（</a:t>
            </a:r>
            <a:r>
              <a:rPr lang="en" altLang="zh-TW" dirty="0"/>
              <a:t>X</a:t>
            </a:r>
            <a:r>
              <a:rPr lang="zh-TW" altLang="en-US" dirty="0"/>
              <a:t>軸為日期），</a:t>
            </a:r>
            <a:r>
              <a:rPr lang="en" altLang="zh-TW" dirty="0"/>
              <a:t>PM2.5</a:t>
            </a:r>
            <a:r>
              <a:rPr lang="zh-TW" altLang="en" dirty="0"/>
              <a:t>、</a:t>
            </a:r>
            <a:r>
              <a:rPr lang="en" altLang="zh-TW" dirty="0"/>
              <a:t>PM10</a:t>
            </a:r>
            <a:r>
              <a:rPr lang="zh-TW" altLang="en" dirty="0"/>
              <a:t>、</a:t>
            </a:r>
            <a:r>
              <a:rPr lang="en" altLang="zh-TW" dirty="0"/>
              <a:t>SO2</a:t>
            </a:r>
            <a:r>
              <a:rPr lang="zh-TW" altLang="en" dirty="0"/>
              <a:t>、</a:t>
            </a:r>
            <a:r>
              <a:rPr lang="en" altLang="zh-TW" dirty="0"/>
              <a:t>NO2</a:t>
            </a:r>
            <a:r>
              <a:rPr lang="zh-TW" altLang="en" dirty="0"/>
              <a:t>（</a:t>
            </a:r>
            <a:r>
              <a:rPr lang="en" altLang="zh-TW" dirty="0"/>
              <a:t>Y</a:t>
            </a:r>
            <a:r>
              <a:rPr lang="zh-TW" altLang="en-US" dirty="0"/>
              <a:t>軸為此四種污染物）的濃度（著色）</a:t>
            </a:r>
            <a:endParaRPr lang="en-US" altLang="zh-TW" dirty="0"/>
          </a:p>
          <a:p>
            <a:pPr marL="457200" indent="-457200">
              <a:buFont typeface="Arial" panose="020B0604020202020204" pitchFamily="34" charset="0"/>
              <a:buChar char="•"/>
            </a:pPr>
            <a:r>
              <a:rPr lang="zh-TW" altLang="en-US" dirty="0"/>
              <a:t>我們將</a:t>
            </a:r>
            <a:r>
              <a:rPr lang="en" altLang="zh-TW" dirty="0"/>
              <a:t>Pandas</a:t>
            </a:r>
            <a:r>
              <a:rPr lang="zh-TW" altLang="en-US" dirty="0"/>
              <a:t>資料框的</a:t>
            </a:r>
            <a:r>
              <a:rPr lang="en" altLang="zh-TW" dirty="0"/>
              <a:t>index</a:t>
            </a:r>
            <a:r>
              <a:rPr lang="zh-TW" altLang="en-US" dirty="0"/>
              <a:t>設定為日期，</a:t>
            </a:r>
            <a:r>
              <a:rPr lang="en" altLang="zh-TW" dirty="0"/>
              <a:t>PM2.5</a:t>
            </a:r>
            <a:r>
              <a:rPr lang="zh-TW" altLang="en" dirty="0"/>
              <a:t>、</a:t>
            </a:r>
            <a:r>
              <a:rPr lang="en" altLang="zh-TW" dirty="0"/>
              <a:t>PM10</a:t>
            </a:r>
            <a:r>
              <a:rPr lang="zh-TW" altLang="en" dirty="0"/>
              <a:t>、</a:t>
            </a:r>
            <a:r>
              <a:rPr lang="en" altLang="zh-TW" dirty="0"/>
              <a:t>SO2</a:t>
            </a:r>
            <a:r>
              <a:rPr lang="zh-TW" altLang="en-US" dirty="0"/>
              <a:t>以及</a:t>
            </a:r>
            <a:r>
              <a:rPr lang="en" altLang="zh-TW" dirty="0"/>
              <a:t>NO2</a:t>
            </a:r>
            <a:r>
              <a:rPr lang="zh-TW" altLang="en-US" dirty="0"/>
              <a:t>為欄位名稱，各欄位的值是當日該物質的濃度</a:t>
            </a:r>
            <a:endParaRPr kumimoji="1" lang="zh-TW" altLang="en-US" dirty="0"/>
          </a:p>
        </p:txBody>
      </p:sp>
      <p:pic>
        <p:nvPicPr>
          <p:cNvPr id="5" name="圖片 4">
            <a:extLst>
              <a:ext uri="{FF2B5EF4-FFF2-40B4-BE49-F238E27FC236}">
                <a16:creationId xmlns:a16="http://schemas.microsoft.com/office/drawing/2014/main" id="{D6491035-EBF3-B744-B0A5-9E5DFD60D5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0072" y="80488"/>
            <a:ext cx="3600400" cy="2169472"/>
          </a:xfrm>
          <a:prstGeom prst="rect">
            <a:avLst/>
          </a:prstGeom>
        </p:spPr>
      </p:pic>
    </p:spTree>
    <p:extLst>
      <p:ext uri="{BB962C8B-B14F-4D97-AF65-F5344CB8AC3E}">
        <p14:creationId xmlns:p14="http://schemas.microsoft.com/office/powerpoint/2010/main" val="366313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E532B9-7FFE-4E4C-B3D0-ED18DEB76A8F}"/>
              </a:ext>
            </a:extLst>
          </p:cNvPr>
          <p:cNvSpPr>
            <a:spLocks noGrp="1"/>
          </p:cNvSpPr>
          <p:nvPr>
            <p:ph type="title"/>
          </p:nvPr>
        </p:nvSpPr>
        <p:spPr/>
        <p:txBody>
          <a:bodyPr/>
          <a:lstStyle/>
          <a:p>
            <a:r>
              <a:rPr lang="zh-TW" altLang="en-US" dirty="0"/>
              <a:t>多維資料</a:t>
            </a:r>
            <a:r>
              <a:rPr kumimoji="1" lang="zh-TW" altLang="en-US" dirty="0"/>
              <a:t>作圖</a:t>
            </a:r>
          </a:p>
        </p:txBody>
      </p:sp>
      <p:sp>
        <p:nvSpPr>
          <p:cNvPr id="3" name="內容版面配置區 2">
            <a:extLst>
              <a:ext uri="{FF2B5EF4-FFF2-40B4-BE49-F238E27FC236}">
                <a16:creationId xmlns:a16="http://schemas.microsoft.com/office/drawing/2014/main" id="{F8E491A3-EAAA-8841-A38F-5947B5CA7778}"/>
              </a:ext>
            </a:extLst>
          </p:cNvPr>
          <p:cNvSpPr>
            <a:spLocks noGrp="1"/>
          </p:cNvSpPr>
          <p:nvPr>
            <p:ph idx="1"/>
          </p:nvPr>
        </p:nvSpPr>
        <p:spPr/>
        <p:txBody>
          <a:bodyPr/>
          <a:lstStyle/>
          <a:p>
            <a:r>
              <a:rPr lang="zh-TW" altLang="en-US" b="1" dirty="0"/>
              <a:t>熱度圖 </a:t>
            </a:r>
            <a:r>
              <a:rPr lang="en" altLang="zh-TW" b="1" dirty="0"/>
              <a:t>Heatmap</a:t>
            </a:r>
          </a:p>
          <a:p>
            <a:pPr marL="457200" indent="-457200">
              <a:buFont typeface="Arial" panose="020B0604020202020204" pitchFamily="34" charset="0"/>
              <a:buChar char="•"/>
            </a:pPr>
            <a:r>
              <a:rPr lang="zh-CN" altLang="en-US" dirty="0"/>
              <a:t>選擇需要欄位</a:t>
            </a:r>
            <a:endParaRPr lang="en" altLang="zh-TW" dirty="0"/>
          </a:p>
          <a:p>
            <a:pPr marL="457200" indent="-457200">
              <a:buFont typeface="Arial" panose="020B0604020202020204" pitchFamily="34" charset="0"/>
              <a:buChar char="•"/>
            </a:pPr>
            <a:r>
              <a:rPr lang="en" altLang="zh-TW" dirty="0"/>
              <a:t>index</a:t>
            </a:r>
            <a:r>
              <a:rPr lang="zh-TW" altLang="en-US" dirty="0"/>
              <a:t>設定為日期</a:t>
            </a:r>
            <a:endParaRPr kumimoji="1" lang="zh-TW" altLang="en-US" dirty="0"/>
          </a:p>
        </p:txBody>
      </p:sp>
      <p:sp>
        <p:nvSpPr>
          <p:cNvPr id="8" name="矩形 7">
            <a:extLst>
              <a:ext uri="{FF2B5EF4-FFF2-40B4-BE49-F238E27FC236}">
                <a16:creationId xmlns:a16="http://schemas.microsoft.com/office/drawing/2014/main" id="{91868979-E207-A84F-A81D-65C967F111EB}"/>
              </a:ext>
            </a:extLst>
          </p:cNvPr>
          <p:cNvSpPr/>
          <p:nvPr/>
        </p:nvSpPr>
        <p:spPr>
          <a:xfrm>
            <a:off x="457200" y="6460647"/>
            <a:ext cx="7863408" cy="369332"/>
          </a:xfrm>
          <a:prstGeom prst="rect">
            <a:avLst/>
          </a:prstGeom>
        </p:spPr>
        <p:txBody>
          <a:bodyPr wrap="square">
            <a:spAutoFit/>
          </a:bodyPr>
          <a:lstStyle/>
          <a:p>
            <a:r>
              <a:rPr lang="en" altLang="zh-TW" dirty="0">
                <a:hlinkClick r:id="rId2"/>
              </a:rPr>
              <a:t>https://github.com/yijutseng/DataVisPython/blob/master/matplotlib.ipynb</a:t>
            </a:r>
            <a:endParaRPr lang="zh-TW" altLang="en-US" dirty="0"/>
          </a:p>
        </p:txBody>
      </p:sp>
      <p:pic>
        <p:nvPicPr>
          <p:cNvPr id="5" name="圖片 4">
            <a:extLst>
              <a:ext uri="{FF2B5EF4-FFF2-40B4-BE49-F238E27FC236}">
                <a16:creationId xmlns:a16="http://schemas.microsoft.com/office/drawing/2014/main" id="{F07E749A-8D9C-034E-BABA-A7BDB22FB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522" y="3416495"/>
            <a:ext cx="8580953" cy="792088"/>
          </a:xfrm>
          <a:prstGeom prst="rect">
            <a:avLst/>
          </a:prstGeom>
        </p:spPr>
      </p:pic>
      <p:pic>
        <p:nvPicPr>
          <p:cNvPr id="7" name="圖片 6">
            <a:extLst>
              <a:ext uri="{FF2B5EF4-FFF2-40B4-BE49-F238E27FC236}">
                <a16:creationId xmlns:a16="http://schemas.microsoft.com/office/drawing/2014/main" id="{A61521B4-568E-4441-A40A-51F8E8F99F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1799" y="4291175"/>
            <a:ext cx="3600400" cy="2169472"/>
          </a:xfrm>
          <a:prstGeom prst="rect">
            <a:avLst/>
          </a:prstGeom>
        </p:spPr>
      </p:pic>
    </p:spTree>
    <p:extLst>
      <p:ext uri="{BB962C8B-B14F-4D97-AF65-F5344CB8AC3E}">
        <p14:creationId xmlns:p14="http://schemas.microsoft.com/office/powerpoint/2010/main" val="44704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E532B9-7FFE-4E4C-B3D0-ED18DEB76A8F}"/>
              </a:ext>
            </a:extLst>
          </p:cNvPr>
          <p:cNvSpPr>
            <a:spLocks noGrp="1"/>
          </p:cNvSpPr>
          <p:nvPr>
            <p:ph type="title"/>
          </p:nvPr>
        </p:nvSpPr>
        <p:spPr/>
        <p:txBody>
          <a:bodyPr/>
          <a:lstStyle/>
          <a:p>
            <a:r>
              <a:rPr lang="zh-TW" altLang="en-US" dirty="0"/>
              <a:t>多維資料</a:t>
            </a:r>
            <a:r>
              <a:rPr kumimoji="1" lang="zh-TW" altLang="en-US" dirty="0"/>
              <a:t>作圖</a:t>
            </a:r>
          </a:p>
        </p:txBody>
      </p:sp>
      <p:sp>
        <p:nvSpPr>
          <p:cNvPr id="3" name="內容版面配置區 2">
            <a:extLst>
              <a:ext uri="{FF2B5EF4-FFF2-40B4-BE49-F238E27FC236}">
                <a16:creationId xmlns:a16="http://schemas.microsoft.com/office/drawing/2014/main" id="{F8E491A3-EAAA-8841-A38F-5947B5CA7778}"/>
              </a:ext>
            </a:extLst>
          </p:cNvPr>
          <p:cNvSpPr>
            <a:spLocks noGrp="1"/>
          </p:cNvSpPr>
          <p:nvPr>
            <p:ph idx="1"/>
          </p:nvPr>
        </p:nvSpPr>
        <p:spPr/>
        <p:txBody>
          <a:bodyPr/>
          <a:lstStyle/>
          <a:p>
            <a:r>
              <a:rPr lang="zh-TW" altLang="en-US" b="1" dirty="0"/>
              <a:t>熱度圖 </a:t>
            </a:r>
            <a:r>
              <a:rPr lang="en" altLang="zh-TW" b="1" dirty="0"/>
              <a:t>Heatmap</a:t>
            </a:r>
          </a:p>
          <a:p>
            <a:pPr marL="457200" indent="-457200">
              <a:buFont typeface="Arial" panose="020B0604020202020204" pitchFamily="34" charset="0"/>
              <a:buChar char="•"/>
            </a:pPr>
            <a:r>
              <a:rPr lang="zh-CN" altLang="en-US" dirty="0"/>
              <a:t>選擇需要欄位</a:t>
            </a:r>
            <a:endParaRPr lang="en" altLang="zh-TW" dirty="0"/>
          </a:p>
          <a:p>
            <a:pPr marL="457200" indent="-457200">
              <a:buFont typeface="Arial" panose="020B0604020202020204" pitchFamily="34" charset="0"/>
              <a:buChar char="•"/>
            </a:pPr>
            <a:r>
              <a:rPr lang="en" altLang="zh-TW" dirty="0"/>
              <a:t>index</a:t>
            </a:r>
            <a:r>
              <a:rPr lang="zh-TW" altLang="en-US" dirty="0"/>
              <a:t>設定為日期</a:t>
            </a:r>
            <a:endParaRPr kumimoji="1" lang="zh-TW" altLang="en-US" dirty="0"/>
          </a:p>
        </p:txBody>
      </p:sp>
      <p:sp>
        <p:nvSpPr>
          <p:cNvPr id="8" name="矩形 7">
            <a:extLst>
              <a:ext uri="{FF2B5EF4-FFF2-40B4-BE49-F238E27FC236}">
                <a16:creationId xmlns:a16="http://schemas.microsoft.com/office/drawing/2014/main" id="{91868979-E207-A84F-A81D-65C967F111EB}"/>
              </a:ext>
            </a:extLst>
          </p:cNvPr>
          <p:cNvSpPr/>
          <p:nvPr/>
        </p:nvSpPr>
        <p:spPr>
          <a:xfrm>
            <a:off x="457200" y="6460647"/>
            <a:ext cx="7863408" cy="369332"/>
          </a:xfrm>
          <a:prstGeom prst="rect">
            <a:avLst/>
          </a:prstGeom>
        </p:spPr>
        <p:txBody>
          <a:bodyPr wrap="square">
            <a:spAutoFit/>
          </a:bodyPr>
          <a:lstStyle/>
          <a:p>
            <a:r>
              <a:rPr lang="en" altLang="zh-TW" dirty="0">
                <a:hlinkClick r:id="rId2"/>
              </a:rPr>
              <a:t>https://github.com/yijutseng/DataVisPython/blob/master/matplotlib.ipynb</a:t>
            </a:r>
            <a:endParaRPr lang="zh-TW" altLang="en-US" dirty="0"/>
          </a:p>
        </p:txBody>
      </p:sp>
      <p:pic>
        <p:nvPicPr>
          <p:cNvPr id="5" name="圖片 4">
            <a:extLst>
              <a:ext uri="{FF2B5EF4-FFF2-40B4-BE49-F238E27FC236}">
                <a16:creationId xmlns:a16="http://schemas.microsoft.com/office/drawing/2014/main" id="{F07E749A-8D9C-034E-BABA-A7BDB22FB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522" y="3416495"/>
            <a:ext cx="8580953" cy="792088"/>
          </a:xfrm>
          <a:prstGeom prst="rect">
            <a:avLst/>
          </a:prstGeom>
        </p:spPr>
      </p:pic>
      <p:pic>
        <p:nvPicPr>
          <p:cNvPr id="7" name="圖片 6">
            <a:extLst>
              <a:ext uri="{FF2B5EF4-FFF2-40B4-BE49-F238E27FC236}">
                <a16:creationId xmlns:a16="http://schemas.microsoft.com/office/drawing/2014/main" id="{A61521B4-568E-4441-A40A-51F8E8F99F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277" y="4249879"/>
            <a:ext cx="3600400" cy="2169472"/>
          </a:xfrm>
          <a:prstGeom prst="rect">
            <a:avLst/>
          </a:prstGeom>
        </p:spPr>
      </p:pic>
      <p:sp>
        <p:nvSpPr>
          <p:cNvPr id="4" name="矩形 3">
            <a:extLst>
              <a:ext uri="{FF2B5EF4-FFF2-40B4-BE49-F238E27FC236}">
                <a16:creationId xmlns:a16="http://schemas.microsoft.com/office/drawing/2014/main" id="{D67EF9B6-063B-8A4E-BE0D-735E78ACEC28}"/>
              </a:ext>
            </a:extLst>
          </p:cNvPr>
          <p:cNvSpPr/>
          <p:nvPr/>
        </p:nvSpPr>
        <p:spPr>
          <a:xfrm>
            <a:off x="4290475" y="5163462"/>
            <a:ext cx="4572000" cy="923330"/>
          </a:xfrm>
          <a:prstGeom prst="rect">
            <a:avLst/>
          </a:prstGeom>
        </p:spPr>
        <p:txBody>
          <a:bodyPr>
            <a:spAutoFit/>
          </a:bodyPr>
          <a:lstStyle/>
          <a:p>
            <a:r>
              <a:rPr lang="zh-TW" altLang="en-US" dirty="0"/>
              <a:t>設定完Index後，可發現DateTime欄位的欄位名稱比其他欄位名稱位置更下面一些，這樣就是有設定成功。</a:t>
            </a:r>
          </a:p>
        </p:txBody>
      </p:sp>
    </p:spTree>
    <p:extLst>
      <p:ext uri="{BB962C8B-B14F-4D97-AF65-F5344CB8AC3E}">
        <p14:creationId xmlns:p14="http://schemas.microsoft.com/office/powerpoint/2010/main" val="3152193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zh-TW" altLang="en-US"/>
              <a:t>課程大綱</a:t>
            </a:r>
            <a:endParaRPr lang="zh-TW" altLang="en-US" dirty="0">
              <a:sym typeface="Arial" charset="0"/>
            </a:endParaRPr>
          </a:p>
        </p:txBody>
      </p:sp>
      <p:sp>
        <p:nvSpPr>
          <p:cNvPr id="17411" name="Rectangle 3"/>
          <p:cNvSpPr>
            <a:spLocks noGrp="1" noChangeArrowheads="1"/>
          </p:cNvSpPr>
          <p:nvPr>
            <p:ph idx="1"/>
          </p:nvPr>
        </p:nvSpPr>
        <p:spPr/>
        <p:txBody>
          <a:bodyPr/>
          <a:lstStyle/>
          <a:p>
            <a:pPr marL="514350" indent="-514350">
              <a:buFont typeface="+mj-lt"/>
              <a:buAutoNum type="arabicPeriod"/>
            </a:pPr>
            <a:r>
              <a:rPr lang="zh-CN" altLang="en-US" dirty="0"/>
              <a:t>～～（</a:t>
            </a:r>
            <a:r>
              <a:rPr lang="zh-CN" altLang="en-US" dirty="0">
                <a:solidFill>
                  <a:srgbClr val="FF0000"/>
                </a:solidFill>
              </a:rPr>
              <a:t>前半麻煩吳老師</a:t>
            </a:r>
            <a:r>
              <a:rPr lang="zh-CN" altLang="en-US" dirty="0"/>
              <a:t>）</a:t>
            </a:r>
            <a:endParaRPr lang="en-US" altLang="zh-CN" dirty="0"/>
          </a:p>
          <a:p>
            <a:pPr marL="514350" indent="-514350">
              <a:buFont typeface="+mj-lt"/>
              <a:buAutoNum type="arabicPeriod"/>
            </a:pPr>
            <a:r>
              <a:rPr lang="zh-CN" altLang="en-US" dirty="0"/>
              <a:t>使用資料介紹</a:t>
            </a:r>
            <a:endParaRPr lang="en-US" altLang="zh-CN" dirty="0"/>
          </a:p>
          <a:p>
            <a:pPr marL="514350" indent="-514350">
              <a:buFont typeface="+mj-lt"/>
              <a:buAutoNum type="arabicPeriod"/>
            </a:pPr>
            <a:r>
              <a:rPr lang="zh-TW" altLang="en-US" dirty="0"/>
              <a:t>連續資料作圖</a:t>
            </a:r>
            <a:endParaRPr lang="en-US" altLang="zh-TW" dirty="0"/>
          </a:p>
          <a:p>
            <a:pPr marL="514350" indent="-514350">
              <a:buFont typeface="+mj-lt"/>
              <a:buAutoNum type="arabicPeriod"/>
            </a:pPr>
            <a:r>
              <a:rPr lang="zh-TW" altLang="en-US" dirty="0"/>
              <a:t>類別＋連續資料作圖</a:t>
            </a:r>
            <a:endParaRPr lang="en-US" altLang="zh-TW" dirty="0"/>
          </a:p>
          <a:p>
            <a:pPr marL="514350" indent="-514350">
              <a:buFont typeface="+mj-lt"/>
              <a:buAutoNum type="arabicPeriod"/>
            </a:pPr>
            <a:r>
              <a:rPr lang="zh-TW" altLang="en-US" dirty="0"/>
              <a:t>多維資料作圖</a:t>
            </a:r>
            <a:endParaRPr lang="en-US" altLang="zh-TW" dirty="0"/>
          </a:p>
          <a:p>
            <a:pPr marL="514350" indent="-514350">
              <a:buFont typeface="+mj-lt"/>
              <a:buAutoNum type="arabicPeriod"/>
            </a:pPr>
            <a:r>
              <a:rPr lang="zh-TW" altLang="en-US" dirty="0"/>
              <a:t>圖形</a:t>
            </a:r>
            <a:r>
              <a:rPr lang="zh-TW" altLang="en-US"/>
              <a:t>樣式設定與儲存</a:t>
            </a:r>
            <a:endParaRPr lang="en-US" altLang="zh-TW" dirty="0"/>
          </a:p>
          <a:p>
            <a:pPr marL="514350" indent="-514350">
              <a:buFont typeface="+mj-lt"/>
              <a:buAutoNum type="arabicPeriod"/>
            </a:pPr>
            <a:r>
              <a:rPr lang="zh-TW" altLang="en-US" dirty="0"/>
              <a:t>參考資料</a:t>
            </a:r>
          </a:p>
        </p:txBody>
      </p:sp>
    </p:spTree>
    <p:extLst>
      <p:ext uri="{BB962C8B-B14F-4D97-AF65-F5344CB8AC3E}">
        <p14:creationId xmlns:p14="http://schemas.microsoft.com/office/powerpoint/2010/main" val="33508250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E532B9-7FFE-4E4C-B3D0-ED18DEB76A8F}"/>
              </a:ext>
            </a:extLst>
          </p:cNvPr>
          <p:cNvSpPr>
            <a:spLocks noGrp="1"/>
          </p:cNvSpPr>
          <p:nvPr>
            <p:ph type="title"/>
          </p:nvPr>
        </p:nvSpPr>
        <p:spPr/>
        <p:txBody>
          <a:bodyPr/>
          <a:lstStyle/>
          <a:p>
            <a:r>
              <a:rPr lang="zh-TW" altLang="en-US" dirty="0"/>
              <a:t>多維資料</a:t>
            </a:r>
            <a:r>
              <a:rPr kumimoji="1" lang="zh-TW" altLang="en-US" dirty="0"/>
              <a:t>作圖</a:t>
            </a:r>
          </a:p>
        </p:txBody>
      </p:sp>
      <p:sp>
        <p:nvSpPr>
          <p:cNvPr id="3" name="內容版面配置區 2">
            <a:extLst>
              <a:ext uri="{FF2B5EF4-FFF2-40B4-BE49-F238E27FC236}">
                <a16:creationId xmlns:a16="http://schemas.microsoft.com/office/drawing/2014/main" id="{F8E491A3-EAAA-8841-A38F-5947B5CA7778}"/>
              </a:ext>
            </a:extLst>
          </p:cNvPr>
          <p:cNvSpPr>
            <a:spLocks noGrp="1"/>
          </p:cNvSpPr>
          <p:nvPr>
            <p:ph idx="1"/>
          </p:nvPr>
        </p:nvSpPr>
        <p:spPr/>
        <p:txBody>
          <a:bodyPr/>
          <a:lstStyle/>
          <a:p>
            <a:r>
              <a:rPr lang="zh-TW" altLang="en-US" b="1" dirty="0"/>
              <a:t>熱度圖 </a:t>
            </a:r>
            <a:r>
              <a:rPr lang="en" altLang="zh-TW" b="1" dirty="0"/>
              <a:t>Heatmap</a:t>
            </a:r>
          </a:p>
          <a:p>
            <a:pPr marL="457200" indent="-457200">
              <a:buFont typeface="Arial" panose="020B0604020202020204" pitchFamily="34" charset="0"/>
              <a:buChar char="•"/>
            </a:pPr>
            <a:r>
              <a:rPr lang="zh-CN" altLang="en-US" dirty="0"/>
              <a:t>因每個氣體的濃度大小值不一，為了合理的視覺化，使用平均與標準差將資料標準化。</a:t>
            </a:r>
            <a:endParaRPr kumimoji="1" lang="zh-TW" altLang="en-US" dirty="0"/>
          </a:p>
        </p:txBody>
      </p:sp>
      <p:sp>
        <p:nvSpPr>
          <p:cNvPr id="8" name="矩形 7">
            <a:extLst>
              <a:ext uri="{FF2B5EF4-FFF2-40B4-BE49-F238E27FC236}">
                <a16:creationId xmlns:a16="http://schemas.microsoft.com/office/drawing/2014/main" id="{91868979-E207-A84F-A81D-65C967F111EB}"/>
              </a:ext>
            </a:extLst>
          </p:cNvPr>
          <p:cNvSpPr/>
          <p:nvPr/>
        </p:nvSpPr>
        <p:spPr>
          <a:xfrm>
            <a:off x="457200" y="6460647"/>
            <a:ext cx="7863408" cy="369332"/>
          </a:xfrm>
          <a:prstGeom prst="rect">
            <a:avLst/>
          </a:prstGeom>
        </p:spPr>
        <p:txBody>
          <a:bodyPr wrap="square">
            <a:spAutoFit/>
          </a:bodyPr>
          <a:lstStyle/>
          <a:p>
            <a:r>
              <a:rPr lang="en" altLang="zh-TW" dirty="0">
                <a:hlinkClick r:id="rId2"/>
              </a:rPr>
              <a:t>https://github.com/yijutseng/DataVisPython/blob/master/matplotlib.ipynb</a:t>
            </a:r>
            <a:endParaRPr lang="zh-TW" altLang="en-US" dirty="0"/>
          </a:p>
        </p:txBody>
      </p:sp>
      <p:pic>
        <p:nvPicPr>
          <p:cNvPr id="9" name="圖片 8">
            <a:extLst>
              <a:ext uri="{FF2B5EF4-FFF2-40B4-BE49-F238E27FC236}">
                <a16:creationId xmlns:a16="http://schemas.microsoft.com/office/drawing/2014/main" id="{E12778D2-D610-1542-964C-311F8F33A5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995" y="4685842"/>
            <a:ext cx="2427834" cy="1462926"/>
          </a:xfrm>
          <a:prstGeom prst="rect">
            <a:avLst/>
          </a:prstGeom>
        </p:spPr>
      </p:pic>
      <p:pic>
        <p:nvPicPr>
          <p:cNvPr id="10" name="圖片 9">
            <a:extLst>
              <a:ext uri="{FF2B5EF4-FFF2-40B4-BE49-F238E27FC236}">
                <a16:creationId xmlns:a16="http://schemas.microsoft.com/office/drawing/2014/main" id="{D5F0BF79-1D13-4049-8829-8F38064D75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0105" y="4052824"/>
            <a:ext cx="5168900" cy="2463800"/>
          </a:xfrm>
          <a:prstGeom prst="rect">
            <a:avLst/>
          </a:prstGeom>
        </p:spPr>
      </p:pic>
      <p:pic>
        <p:nvPicPr>
          <p:cNvPr id="12" name="圖片 11">
            <a:extLst>
              <a:ext uri="{FF2B5EF4-FFF2-40B4-BE49-F238E27FC236}">
                <a16:creationId xmlns:a16="http://schemas.microsoft.com/office/drawing/2014/main" id="{714D2766-5BFA-8D42-AECD-E2AD8B9C52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648" y="3227238"/>
            <a:ext cx="9111352" cy="927120"/>
          </a:xfrm>
          <a:prstGeom prst="rect">
            <a:avLst/>
          </a:prstGeom>
        </p:spPr>
      </p:pic>
      <mc:AlternateContent xmlns:mc="http://schemas.openxmlformats.org/markup-compatibility/2006">
        <mc:Choice xmlns:a14="http://schemas.microsoft.com/office/drawing/2010/main" Requires="a14">
          <p:sp>
            <p:nvSpPr>
              <p:cNvPr id="13" name="文字方塊 12">
                <a:extLst>
                  <a:ext uri="{FF2B5EF4-FFF2-40B4-BE49-F238E27FC236}">
                    <a16:creationId xmlns:a16="http://schemas.microsoft.com/office/drawing/2014/main" id="{F048E7AE-9270-3D4B-AB72-7601DEE61A65}"/>
                  </a:ext>
                </a:extLst>
              </p:cNvPr>
              <p:cNvSpPr txBox="1"/>
              <p:nvPr/>
            </p:nvSpPr>
            <p:spPr bwMode="auto">
              <a:xfrm>
                <a:off x="3077043" y="5232639"/>
                <a:ext cx="540212" cy="55399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lIns="0" tIns="0" rIns="0" bIns="0" rtlCol="0">
                <a:spAutoFit/>
              </a:bodyPr>
              <a:lstStyle/>
              <a:p>
                <a:pPr>
                  <a:buSzPct val="100000"/>
                </a:pPr>
                <a14:m>
                  <m:oMathPara xmlns:m="http://schemas.openxmlformats.org/officeDocument/2006/math">
                    <m:oMathParaPr>
                      <m:jc m:val="centerGroup"/>
                    </m:oMathParaPr>
                    <m:oMath xmlns:m="http://schemas.openxmlformats.org/officeDocument/2006/math">
                      <m:r>
                        <a:rPr kumimoji="1" lang="zh-TW" altLang="en-US" sz="3600" b="1" i="1" smtClean="0">
                          <a:solidFill>
                            <a:srgbClr val="000000"/>
                          </a:solidFill>
                          <a:latin typeface="Cambria Math" panose="02040503050406030204" pitchFamily="18" charset="0"/>
                          <a:ea typeface="標楷體" pitchFamily="65" charset="-120"/>
                          <a:sym typeface="Arial" charset="0"/>
                        </a:rPr>
                        <m:t>→</m:t>
                      </m:r>
                    </m:oMath>
                  </m:oMathPara>
                </a14:m>
                <a:endParaRPr kumimoji="1" lang="zh-TW" altLang="en-US" sz="3600" b="1" dirty="0">
                  <a:solidFill>
                    <a:srgbClr val="000000"/>
                  </a:solidFill>
                  <a:latin typeface="標楷體" pitchFamily="65" charset="-120"/>
                  <a:ea typeface="標楷體" pitchFamily="65" charset="-120"/>
                  <a:sym typeface="Arial" charset="0"/>
                </a:endParaRPr>
              </a:p>
            </p:txBody>
          </p:sp>
        </mc:Choice>
        <mc:Fallback>
          <p:sp>
            <p:nvSpPr>
              <p:cNvPr id="13" name="文字方塊 12">
                <a:extLst>
                  <a:ext uri="{FF2B5EF4-FFF2-40B4-BE49-F238E27FC236}">
                    <a16:creationId xmlns:a16="http://schemas.microsoft.com/office/drawing/2014/main" id="{F048E7AE-9270-3D4B-AB72-7601DEE61A65}"/>
                  </a:ext>
                </a:extLst>
              </p:cNvPr>
              <p:cNvSpPr txBox="1">
                <a:spLocks noRot="1" noChangeAspect="1" noMove="1" noResize="1" noEditPoints="1" noAdjustHandles="1" noChangeArrowheads="1" noChangeShapeType="1" noTextEdit="1"/>
              </p:cNvSpPr>
              <p:nvPr/>
            </p:nvSpPr>
            <p:spPr bwMode="auto">
              <a:xfrm>
                <a:off x="3077043" y="5232639"/>
                <a:ext cx="540212" cy="553998"/>
              </a:xfrm>
              <a:prstGeom prst="rect">
                <a:avLst/>
              </a:prstGeom>
              <a:blipFill>
                <a:blip r:embed="rId6"/>
                <a:stretch>
                  <a:fillRect l="-4545" r="-681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a:noFill/>
                  </a:rPr>
                  <a:t> </a:t>
                </a:r>
              </a:p>
            </p:txBody>
          </p:sp>
        </mc:Fallback>
      </mc:AlternateContent>
    </p:spTree>
    <p:extLst>
      <p:ext uri="{BB962C8B-B14F-4D97-AF65-F5344CB8AC3E}">
        <p14:creationId xmlns:p14="http://schemas.microsoft.com/office/powerpoint/2010/main" val="30949465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E532B9-7FFE-4E4C-B3D0-ED18DEB76A8F}"/>
              </a:ext>
            </a:extLst>
          </p:cNvPr>
          <p:cNvSpPr>
            <a:spLocks noGrp="1"/>
          </p:cNvSpPr>
          <p:nvPr>
            <p:ph type="title"/>
          </p:nvPr>
        </p:nvSpPr>
        <p:spPr/>
        <p:txBody>
          <a:bodyPr/>
          <a:lstStyle/>
          <a:p>
            <a:r>
              <a:rPr lang="zh-TW" altLang="en-US" dirty="0"/>
              <a:t>多維資料</a:t>
            </a:r>
            <a:r>
              <a:rPr kumimoji="1" lang="zh-TW" altLang="en-US" dirty="0"/>
              <a:t>作圖</a:t>
            </a:r>
          </a:p>
        </p:txBody>
      </p:sp>
      <p:sp>
        <p:nvSpPr>
          <p:cNvPr id="3" name="內容版面配置區 2">
            <a:extLst>
              <a:ext uri="{FF2B5EF4-FFF2-40B4-BE49-F238E27FC236}">
                <a16:creationId xmlns:a16="http://schemas.microsoft.com/office/drawing/2014/main" id="{F8E491A3-EAAA-8841-A38F-5947B5CA7778}"/>
              </a:ext>
            </a:extLst>
          </p:cNvPr>
          <p:cNvSpPr>
            <a:spLocks noGrp="1"/>
          </p:cNvSpPr>
          <p:nvPr>
            <p:ph idx="1"/>
          </p:nvPr>
        </p:nvSpPr>
        <p:spPr/>
        <p:txBody>
          <a:bodyPr/>
          <a:lstStyle/>
          <a:p>
            <a:r>
              <a:rPr lang="zh-TW" altLang="en-US" b="1" dirty="0"/>
              <a:t>熱度圖 </a:t>
            </a:r>
            <a:r>
              <a:rPr lang="en" altLang="zh-TW" b="1" dirty="0"/>
              <a:t>Heatmap</a:t>
            </a:r>
          </a:p>
          <a:p>
            <a:pPr marL="457200" indent="-457200">
              <a:buFont typeface="Arial" panose="020B0604020202020204" pitchFamily="34" charset="0"/>
              <a:buChar char="•"/>
            </a:pPr>
            <a:r>
              <a:rPr lang="zh-CN" altLang="en-US" dirty="0"/>
              <a:t>因每個氣體的濃度大小值不一，為了合理的視覺化，使用平均與標準差將資料標準化。</a:t>
            </a:r>
            <a:endParaRPr kumimoji="1" lang="zh-TW" altLang="en-US" dirty="0"/>
          </a:p>
        </p:txBody>
      </p:sp>
      <p:sp>
        <p:nvSpPr>
          <p:cNvPr id="8" name="矩形 7">
            <a:extLst>
              <a:ext uri="{FF2B5EF4-FFF2-40B4-BE49-F238E27FC236}">
                <a16:creationId xmlns:a16="http://schemas.microsoft.com/office/drawing/2014/main" id="{91868979-E207-A84F-A81D-65C967F111EB}"/>
              </a:ext>
            </a:extLst>
          </p:cNvPr>
          <p:cNvSpPr/>
          <p:nvPr/>
        </p:nvSpPr>
        <p:spPr>
          <a:xfrm>
            <a:off x="457200" y="6460647"/>
            <a:ext cx="7863408" cy="369332"/>
          </a:xfrm>
          <a:prstGeom prst="rect">
            <a:avLst/>
          </a:prstGeom>
        </p:spPr>
        <p:txBody>
          <a:bodyPr wrap="square">
            <a:spAutoFit/>
          </a:bodyPr>
          <a:lstStyle/>
          <a:p>
            <a:r>
              <a:rPr lang="en" altLang="zh-TW" dirty="0">
                <a:hlinkClick r:id="rId2"/>
              </a:rPr>
              <a:t>https://github.com/yijutseng/DataVisPython/blob/master/matplotlib.ipynb</a:t>
            </a:r>
            <a:endParaRPr lang="zh-TW" altLang="en-US" dirty="0"/>
          </a:p>
        </p:txBody>
      </p:sp>
      <p:pic>
        <p:nvPicPr>
          <p:cNvPr id="9" name="圖片 8">
            <a:extLst>
              <a:ext uri="{FF2B5EF4-FFF2-40B4-BE49-F238E27FC236}">
                <a16:creationId xmlns:a16="http://schemas.microsoft.com/office/drawing/2014/main" id="{E12778D2-D610-1542-964C-311F8F33A5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995" y="4685842"/>
            <a:ext cx="2427834" cy="1462926"/>
          </a:xfrm>
          <a:prstGeom prst="rect">
            <a:avLst/>
          </a:prstGeom>
        </p:spPr>
      </p:pic>
      <p:pic>
        <p:nvPicPr>
          <p:cNvPr id="10" name="圖片 9">
            <a:extLst>
              <a:ext uri="{FF2B5EF4-FFF2-40B4-BE49-F238E27FC236}">
                <a16:creationId xmlns:a16="http://schemas.microsoft.com/office/drawing/2014/main" id="{D5F0BF79-1D13-4049-8829-8F38064D75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0105" y="4052824"/>
            <a:ext cx="5168900" cy="2463800"/>
          </a:xfrm>
          <a:prstGeom prst="rect">
            <a:avLst/>
          </a:prstGeom>
        </p:spPr>
      </p:pic>
      <p:pic>
        <p:nvPicPr>
          <p:cNvPr id="12" name="圖片 11">
            <a:extLst>
              <a:ext uri="{FF2B5EF4-FFF2-40B4-BE49-F238E27FC236}">
                <a16:creationId xmlns:a16="http://schemas.microsoft.com/office/drawing/2014/main" id="{714D2766-5BFA-8D42-AECD-E2AD8B9C52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648" y="3227238"/>
            <a:ext cx="9111352" cy="927120"/>
          </a:xfrm>
          <a:prstGeom prst="rect">
            <a:avLst/>
          </a:prstGeom>
        </p:spPr>
      </p:pic>
      <mc:AlternateContent xmlns:mc="http://schemas.openxmlformats.org/markup-compatibility/2006">
        <mc:Choice xmlns:a14="http://schemas.microsoft.com/office/drawing/2010/main" Requires="a14">
          <p:sp>
            <p:nvSpPr>
              <p:cNvPr id="13" name="文字方塊 12">
                <a:extLst>
                  <a:ext uri="{FF2B5EF4-FFF2-40B4-BE49-F238E27FC236}">
                    <a16:creationId xmlns:a16="http://schemas.microsoft.com/office/drawing/2014/main" id="{F048E7AE-9270-3D4B-AB72-7601DEE61A65}"/>
                  </a:ext>
                </a:extLst>
              </p:cNvPr>
              <p:cNvSpPr txBox="1"/>
              <p:nvPr/>
            </p:nvSpPr>
            <p:spPr bwMode="auto">
              <a:xfrm>
                <a:off x="3077043" y="5232639"/>
                <a:ext cx="540212" cy="55399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lIns="0" tIns="0" rIns="0" bIns="0" rtlCol="0">
                <a:spAutoFit/>
              </a:bodyPr>
              <a:lstStyle/>
              <a:p>
                <a:pPr>
                  <a:buSzPct val="100000"/>
                </a:pPr>
                <a14:m>
                  <m:oMathPara xmlns:m="http://schemas.openxmlformats.org/officeDocument/2006/math">
                    <m:oMathParaPr>
                      <m:jc m:val="centerGroup"/>
                    </m:oMathParaPr>
                    <m:oMath xmlns:m="http://schemas.openxmlformats.org/officeDocument/2006/math">
                      <m:r>
                        <a:rPr kumimoji="1" lang="zh-TW" altLang="en-US" sz="3600" b="1" i="1" smtClean="0">
                          <a:solidFill>
                            <a:srgbClr val="000000"/>
                          </a:solidFill>
                          <a:latin typeface="Cambria Math" panose="02040503050406030204" pitchFamily="18" charset="0"/>
                          <a:ea typeface="標楷體" pitchFamily="65" charset="-120"/>
                          <a:sym typeface="Arial" charset="0"/>
                        </a:rPr>
                        <m:t>→</m:t>
                      </m:r>
                    </m:oMath>
                  </m:oMathPara>
                </a14:m>
                <a:endParaRPr kumimoji="1" lang="zh-TW" altLang="en-US" sz="3600" b="1" dirty="0">
                  <a:solidFill>
                    <a:srgbClr val="000000"/>
                  </a:solidFill>
                  <a:latin typeface="標楷體" pitchFamily="65" charset="-120"/>
                  <a:ea typeface="標楷體" pitchFamily="65" charset="-120"/>
                  <a:sym typeface="Arial" charset="0"/>
                </a:endParaRPr>
              </a:p>
            </p:txBody>
          </p:sp>
        </mc:Choice>
        <mc:Fallback>
          <p:sp>
            <p:nvSpPr>
              <p:cNvPr id="13" name="文字方塊 12">
                <a:extLst>
                  <a:ext uri="{FF2B5EF4-FFF2-40B4-BE49-F238E27FC236}">
                    <a16:creationId xmlns:a16="http://schemas.microsoft.com/office/drawing/2014/main" id="{F048E7AE-9270-3D4B-AB72-7601DEE61A65}"/>
                  </a:ext>
                </a:extLst>
              </p:cNvPr>
              <p:cNvSpPr txBox="1">
                <a:spLocks noRot="1" noChangeAspect="1" noMove="1" noResize="1" noEditPoints="1" noAdjustHandles="1" noChangeArrowheads="1" noChangeShapeType="1" noTextEdit="1"/>
              </p:cNvSpPr>
              <p:nvPr/>
            </p:nvSpPr>
            <p:spPr bwMode="auto">
              <a:xfrm>
                <a:off x="3077043" y="5232639"/>
                <a:ext cx="540212" cy="553998"/>
              </a:xfrm>
              <a:prstGeom prst="rect">
                <a:avLst/>
              </a:prstGeom>
              <a:blipFill>
                <a:blip r:embed="rId6"/>
                <a:stretch>
                  <a:fillRect l="-4545" r="-681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a:noFill/>
                  </a:rPr>
                  <a:t> </a:t>
                </a:r>
              </a:p>
            </p:txBody>
          </p:sp>
        </mc:Fallback>
      </mc:AlternateContent>
    </p:spTree>
    <p:extLst>
      <p:ext uri="{BB962C8B-B14F-4D97-AF65-F5344CB8AC3E}">
        <p14:creationId xmlns:p14="http://schemas.microsoft.com/office/powerpoint/2010/main" val="20159144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E532B9-7FFE-4E4C-B3D0-ED18DEB76A8F}"/>
              </a:ext>
            </a:extLst>
          </p:cNvPr>
          <p:cNvSpPr>
            <a:spLocks noGrp="1"/>
          </p:cNvSpPr>
          <p:nvPr>
            <p:ph type="title"/>
          </p:nvPr>
        </p:nvSpPr>
        <p:spPr/>
        <p:txBody>
          <a:bodyPr/>
          <a:lstStyle/>
          <a:p>
            <a:r>
              <a:rPr lang="zh-TW" altLang="en-US" dirty="0"/>
              <a:t>多維資料</a:t>
            </a:r>
            <a:r>
              <a:rPr kumimoji="1" lang="zh-TW" altLang="en-US" dirty="0"/>
              <a:t>作圖</a:t>
            </a:r>
          </a:p>
        </p:txBody>
      </p:sp>
      <p:sp>
        <p:nvSpPr>
          <p:cNvPr id="3" name="內容版面配置區 2">
            <a:extLst>
              <a:ext uri="{FF2B5EF4-FFF2-40B4-BE49-F238E27FC236}">
                <a16:creationId xmlns:a16="http://schemas.microsoft.com/office/drawing/2014/main" id="{F8E491A3-EAAA-8841-A38F-5947B5CA7778}"/>
              </a:ext>
            </a:extLst>
          </p:cNvPr>
          <p:cNvSpPr>
            <a:spLocks noGrp="1"/>
          </p:cNvSpPr>
          <p:nvPr>
            <p:ph idx="1"/>
          </p:nvPr>
        </p:nvSpPr>
        <p:spPr/>
        <p:txBody>
          <a:bodyPr/>
          <a:lstStyle/>
          <a:p>
            <a:r>
              <a:rPr lang="zh-TW" altLang="en-US" b="1" dirty="0"/>
              <a:t>熱度圖 </a:t>
            </a:r>
            <a:r>
              <a:rPr lang="en" altLang="zh-TW" b="1" dirty="0"/>
              <a:t>Heatmap</a:t>
            </a:r>
          </a:p>
          <a:p>
            <a:pPr marL="457200" indent="-457200">
              <a:buFont typeface="Arial" panose="020B0604020202020204" pitchFamily="34" charset="0"/>
              <a:buChar char="•"/>
            </a:pPr>
            <a:r>
              <a:rPr lang="zh-CN" altLang="en-US" dirty="0"/>
              <a:t>最後將資料轉置（列與欄互換）</a:t>
            </a:r>
            <a:endParaRPr lang="en-US" altLang="zh-CN" dirty="0"/>
          </a:p>
          <a:p>
            <a:pPr marL="457200" indent="-457200">
              <a:buFont typeface="Arial" panose="020B0604020202020204" pitchFamily="34" charset="0"/>
              <a:buChar char="•"/>
            </a:pPr>
            <a:r>
              <a:rPr lang="en" altLang="zh-CN" dirty="0"/>
              <a:t>pandas</a:t>
            </a:r>
            <a:r>
              <a:rPr lang="zh-CN" altLang="en-US" dirty="0"/>
              <a:t>內建的</a:t>
            </a:r>
            <a:r>
              <a:rPr lang="en-US" altLang="zh-CN" dirty="0"/>
              <a:t>`</a:t>
            </a:r>
            <a:r>
              <a:rPr lang="en" altLang="zh-CN" dirty="0"/>
              <a:t>transpose()`</a:t>
            </a:r>
            <a:r>
              <a:rPr lang="zh-CN" altLang="en-US" dirty="0"/>
              <a:t>函數</a:t>
            </a:r>
            <a:endParaRPr kumimoji="1" lang="zh-TW" altLang="en-US" dirty="0"/>
          </a:p>
        </p:txBody>
      </p:sp>
      <p:sp>
        <p:nvSpPr>
          <p:cNvPr id="8" name="矩形 7">
            <a:extLst>
              <a:ext uri="{FF2B5EF4-FFF2-40B4-BE49-F238E27FC236}">
                <a16:creationId xmlns:a16="http://schemas.microsoft.com/office/drawing/2014/main" id="{91868979-E207-A84F-A81D-65C967F111EB}"/>
              </a:ext>
            </a:extLst>
          </p:cNvPr>
          <p:cNvSpPr/>
          <p:nvPr/>
        </p:nvSpPr>
        <p:spPr>
          <a:xfrm>
            <a:off x="457200" y="6460647"/>
            <a:ext cx="7863408" cy="369332"/>
          </a:xfrm>
          <a:prstGeom prst="rect">
            <a:avLst/>
          </a:prstGeom>
        </p:spPr>
        <p:txBody>
          <a:bodyPr wrap="square">
            <a:spAutoFit/>
          </a:bodyPr>
          <a:lstStyle/>
          <a:p>
            <a:r>
              <a:rPr lang="en" altLang="zh-TW" dirty="0">
                <a:hlinkClick r:id="rId2"/>
              </a:rPr>
              <a:t>https://github.com/yijutseng/DataVisPython/blob/master/matplotlib.ipynb</a:t>
            </a:r>
            <a:endParaRPr lang="zh-TW" altLang="en-US" dirty="0"/>
          </a:p>
        </p:txBody>
      </p:sp>
      <p:pic>
        <p:nvPicPr>
          <p:cNvPr id="11" name="圖片 10">
            <a:extLst>
              <a:ext uri="{FF2B5EF4-FFF2-40B4-BE49-F238E27FC236}">
                <a16:creationId xmlns:a16="http://schemas.microsoft.com/office/drawing/2014/main" id="{E50C2092-A0BE-FE4D-B087-1CFAF60E9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9110" y="4444437"/>
            <a:ext cx="6425777" cy="2032284"/>
          </a:xfrm>
          <a:prstGeom prst="rect">
            <a:avLst/>
          </a:prstGeom>
        </p:spPr>
      </p:pic>
      <p:pic>
        <p:nvPicPr>
          <p:cNvPr id="14" name="圖片 13">
            <a:extLst>
              <a:ext uri="{FF2B5EF4-FFF2-40B4-BE49-F238E27FC236}">
                <a16:creationId xmlns:a16="http://schemas.microsoft.com/office/drawing/2014/main" id="{9D5CEEF5-AB97-CA49-8222-22512C6643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352" y="3343424"/>
            <a:ext cx="8451295" cy="1173791"/>
          </a:xfrm>
          <a:prstGeom prst="rect">
            <a:avLst/>
          </a:prstGeom>
        </p:spPr>
      </p:pic>
    </p:spTree>
    <p:extLst>
      <p:ext uri="{BB962C8B-B14F-4D97-AF65-F5344CB8AC3E}">
        <p14:creationId xmlns:p14="http://schemas.microsoft.com/office/powerpoint/2010/main" val="29193021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E532B9-7FFE-4E4C-B3D0-ED18DEB76A8F}"/>
              </a:ext>
            </a:extLst>
          </p:cNvPr>
          <p:cNvSpPr>
            <a:spLocks noGrp="1"/>
          </p:cNvSpPr>
          <p:nvPr>
            <p:ph type="title"/>
          </p:nvPr>
        </p:nvSpPr>
        <p:spPr/>
        <p:txBody>
          <a:bodyPr/>
          <a:lstStyle/>
          <a:p>
            <a:r>
              <a:rPr lang="zh-TW" altLang="en-US" dirty="0"/>
              <a:t>多維資料</a:t>
            </a:r>
            <a:r>
              <a:rPr kumimoji="1" lang="zh-TW" altLang="en-US" dirty="0"/>
              <a:t>作圖</a:t>
            </a:r>
          </a:p>
        </p:txBody>
      </p:sp>
      <p:sp>
        <p:nvSpPr>
          <p:cNvPr id="3" name="內容版面配置區 2">
            <a:extLst>
              <a:ext uri="{FF2B5EF4-FFF2-40B4-BE49-F238E27FC236}">
                <a16:creationId xmlns:a16="http://schemas.microsoft.com/office/drawing/2014/main" id="{F8E491A3-EAAA-8841-A38F-5947B5CA7778}"/>
              </a:ext>
            </a:extLst>
          </p:cNvPr>
          <p:cNvSpPr>
            <a:spLocks noGrp="1"/>
          </p:cNvSpPr>
          <p:nvPr>
            <p:ph idx="1"/>
          </p:nvPr>
        </p:nvSpPr>
        <p:spPr/>
        <p:txBody>
          <a:bodyPr/>
          <a:lstStyle/>
          <a:p>
            <a:r>
              <a:rPr lang="zh-TW" altLang="en-US" b="1" dirty="0"/>
              <a:t>熱度圖 </a:t>
            </a:r>
            <a:r>
              <a:rPr lang="en" altLang="zh-TW" b="1" dirty="0"/>
              <a:t>Heatmap</a:t>
            </a:r>
          </a:p>
          <a:p>
            <a:pPr marL="457200" indent="-457200">
              <a:buFont typeface="Arial" panose="020B0604020202020204" pitchFamily="34" charset="0"/>
              <a:buChar char="•"/>
            </a:pPr>
            <a:r>
              <a:rPr lang="zh-CN" altLang="en-US" dirty="0"/>
              <a:t>最後將資料放入</a:t>
            </a:r>
            <a:r>
              <a:rPr lang="en-US" altLang="zh-CN" dirty="0"/>
              <a:t>`</a:t>
            </a:r>
            <a:r>
              <a:rPr lang="en" altLang="zh-CN" dirty="0"/>
              <a:t>seaborn`</a:t>
            </a:r>
            <a:r>
              <a:rPr lang="zh-CN" altLang="en-US" dirty="0"/>
              <a:t>套件的</a:t>
            </a:r>
            <a:r>
              <a:rPr lang="en-US" altLang="zh-CN" dirty="0"/>
              <a:t>`</a:t>
            </a:r>
            <a:r>
              <a:rPr lang="en" altLang="zh-CN" dirty="0"/>
              <a:t>heatmap()`</a:t>
            </a:r>
            <a:r>
              <a:rPr lang="zh-CN" altLang="en-US" dirty="0"/>
              <a:t>函數，即可製作熱度圖</a:t>
            </a:r>
            <a:endParaRPr kumimoji="1" lang="zh-TW" altLang="en-US" dirty="0"/>
          </a:p>
        </p:txBody>
      </p:sp>
      <p:sp>
        <p:nvSpPr>
          <p:cNvPr id="8" name="矩形 7">
            <a:extLst>
              <a:ext uri="{FF2B5EF4-FFF2-40B4-BE49-F238E27FC236}">
                <a16:creationId xmlns:a16="http://schemas.microsoft.com/office/drawing/2014/main" id="{91868979-E207-A84F-A81D-65C967F111EB}"/>
              </a:ext>
            </a:extLst>
          </p:cNvPr>
          <p:cNvSpPr/>
          <p:nvPr/>
        </p:nvSpPr>
        <p:spPr>
          <a:xfrm>
            <a:off x="457200" y="6460647"/>
            <a:ext cx="7863408" cy="369332"/>
          </a:xfrm>
          <a:prstGeom prst="rect">
            <a:avLst/>
          </a:prstGeom>
        </p:spPr>
        <p:txBody>
          <a:bodyPr wrap="square">
            <a:spAutoFit/>
          </a:bodyPr>
          <a:lstStyle/>
          <a:p>
            <a:r>
              <a:rPr lang="en" altLang="zh-TW" dirty="0">
                <a:hlinkClick r:id="rId2"/>
              </a:rPr>
              <a:t>https://github.com/yijutseng/DataVisPython/blob/master/matplotlib.ipynb</a:t>
            </a:r>
            <a:endParaRPr lang="zh-TW" altLang="en-US" dirty="0"/>
          </a:p>
        </p:txBody>
      </p:sp>
      <p:pic>
        <p:nvPicPr>
          <p:cNvPr id="6" name="圖片 5">
            <a:extLst>
              <a:ext uri="{FF2B5EF4-FFF2-40B4-BE49-F238E27FC236}">
                <a16:creationId xmlns:a16="http://schemas.microsoft.com/office/drawing/2014/main" id="{F135BA77-35B7-4B49-95EF-0EA8D7A67E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660" y="3212976"/>
            <a:ext cx="7712679" cy="973956"/>
          </a:xfrm>
          <a:prstGeom prst="rect">
            <a:avLst/>
          </a:prstGeom>
        </p:spPr>
      </p:pic>
      <p:pic>
        <p:nvPicPr>
          <p:cNvPr id="12" name="圖片 11">
            <a:extLst>
              <a:ext uri="{FF2B5EF4-FFF2-40B4-BE49-F238E27FC236}">
                <a16:creationId xmlns:a16="http://schemas.microsoft.com/office/drawing/2014/main" id="{32D9A30F-B221-0244-951D-C6EB2A1B97EB}"/>
              </a:ext>
            </a:extLst>
          </p:cNvPr>
          <p:cNvPicPr>
            <a:picLocks noChangeAspect="1"/>
          </p:cNvPicPr>
          <p:nvPr/>
        </p:nvPicPr>
        <p:blipFill>
          <a:blip r:embed="rId4"/>
          <a:stretch>
            <a:fillRect/>
          </a:stretch>
        </p:blipFill>
        <p:spPr>
          <a:xfrm>
            <a:off x="3272780" y="4326972"/>
            <a:ext cx="2232248" cy="2113872"/>
          </a:xfrm>
          <a:prstGeom prst="rect">
            <a:avLst/>
          </a:prstGeom>
        </p:spPr>
      </p:pic>
    </p:spTree>
    <p:extLst>
      <p:ext uri="{BB962C8B-B14F-4D97-AF65-F5344CB8AC3E}">
        <p14:creationId xmlns:p14="http://schemas.microsoft.com/office/powerpoint/2010/main" val="10819160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E532B9-7FFE-4E4C-B3D0-ED18DEB76A8F}"/>
              </a:ext>
            </a:extLst>
          </p:cNvPr>
          <p:cNvSpPr>
            <a:spLocks noGrp="1"/>
          </p:cNvSpPr>
          <p:nvPr>
            <p:ph type="title"/>
          </p:nvPr>
        </p:nvSpPr>
        <p:spPr/>
        <p:txBody>
          <a:bodyPr/>
          <a:lstStyle/>
          <a:p>
            <a:r>
              <a:rPr lang="zh-TW" altLang="en-US" dirty="0"/>
              <a:t>多維資料</a:t>
            </a:r>
            <a:r>
              <a:rPr kumimoji="1" lang="zh-TW" altLang="en-US" dirty="0"/>
              <a:t>作圖</a:t>
            </a:r>
          </a:p>
        </p:txBody>
      </p:sp>
      <p:sp>
        <p:nvSpPr>
          <p:cNvPr id="3" name="內容版面配置區 2">
            <a:extLst>
              <a:ext uri="{FF2B5EF4-FFF2-40B4-BE49-F238E27FC236}">
                <a16:creationId xmlns:a16="http://schemas.microsoft.com/office/drawing/2014/main" id="{F8E491A3-EAAA-8841-A38F-5947B5CA7778}"/>
              </a:ext>
            </a:extLst>
          </p:cNvPr>
          <p:cNvSpPr>
            <a:spLocks noGrp="1"/>
          </p:cNvSpPr>
          <p:nvPr>
            <p:ph idx="1"/>
          </p:nvPr>
        </p:nvSpPr>
        <p:spPr/>
        <p:txBody>
          <a:bodyPr/>
          <a:lstStyle/>
          <a:p>
            <a:r>
              <a:rPr lang="zh-TW" altLang="en-US" b="1" dirty="0"/>
              <a:t>熱度圖 </a:t>
            </a:r>
            <a:r>
              <a:rPr lang="en" altLang="zh-TW" b="1" dirty="0"/>
              <a:t>Heatmap</a:t>
            </a:r>
          </a:p>
        </p:txBody>
      </p:sp>
      <p:sp>
        <p:nvSpPr>
          <p:cNvPr id="8" name="矩形 7">
            <a:extLst>
              <a:ext uri="{FF2B5EF4-FFF2-40B4-BE49-F238E27FC236}">
                <a16:creationId xmlns:a16="http://schemas.microsoft.com/office/drawing/2014/main" id="{91868979-E207-A84F-A81D-65C967F111EB}"/>
              </a:ext>
            </a:extLst>
          </p:cNvPr>
          <p:cNvSpPr/>
          <p:nvPr/>
        </p:nvSpPr>
        <p:spPr>
          <a:xfrm>
            <a:off x="457200" y="6460647"/>
            <a:ext cx="7863408" cy="369332"/>
          </a:xfrm>
          <a:prstGeom prst="rect">
            <a:avLst/>
          </a:prstGeom>
        </p:spPr>
        <p:txBody>
          <a:bodyPr wrap="square">
            <a:spAutoFit/>
          </a:bodyPr>
          <a:lstStyle/>
          <a:p>
            <a:r>
              <a:rPr lang="en" altLang="zh-TW" dirty="0">
                <a:hlinkClick r:id="rId2"/>
              </a:rPr>
              <a:t>https://github.com/yijutseng/DataVisPython/blob/master/matplotlib.ipynb</a:t>
            </a:r>
            <a:endParaRPr lang="zh-TW" altLang="en-US" dirty="0"/>
          </a:p>
        </p:txBody>
      </p:sp>
      <p:pic>
        <p:nvPicPr>
          <p:cNvPr id="4" name="圖片 3">
            <a:extLst>
              <a:ext uri="{FF2B5EF4-FFF2-40B4-BE49-F238E27FC236}">
                <a16:creationId xmlns:a16="http://schemas.microsoft.com/office/drawing/2014/main" id="{DD6DB196-010C-214A-92C6-75DBA828A8C8}"/>
              </a:ext>
            </a:extLst>
          </p:cNvPr>
          <p:cNvPicPr>
            <a:picLocks noChangeAspect="1"/>
          </p:cNvPicPr>
          <p:nvPr/>
        </p:nvPicPr>
        <p:blipFill>
          <a:blip r:embed="rId3"/>
          <a:stretch>
            <a:fillRect/>
          </a:stretch>
        </p:blipFill>
        <p:spPr>
          <a:xfrm>
            <a:off x="3275856" y="1063317"/>
            <a:ext cx="5677272" cy="5376205"/>
          </a:xfrm>
          <a:prstGeom prst="rect">
            <a:avLst/>
          </a:prstGeom>
        </p:spPr>
      </p:pic>
    </p:spTree>
    <p:extLst>
      <p:ext uri="{BB962C8B-B14F-4D97-AF65-F5344CB8AC3E}">
        <p14:creationId xmlns:p14="http://schemas.microsoft.com/office/powerpoint/2010/main" val="27213322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E532B9-7FFE-4E4C-B3D0-ED18DEB76A8F}"/>
              </a:ext>
            </a:extLst>
          </p:cNvPr>
          <p:cNvSpPr>
            <a:spLocks noGrp="1"/>
          </p:cNvSpPr>
          <p:nvPr>
            <p:ph type="title"/>
          </p:nvPr>
        </p:nvSpPr>
        <p:spPr/>
        <p:txBody>
          <a:bodyPr/>
          <a:lstStyle/>
          <a:p>
            <a:r>
              <a:rPr lang="zh-TW" altLang="en-US" dirty="0"/>
              <a:t>多維資料</a:t>
            </a:r>
            <a:r>
              <a:rPr kumimoji="1" lang="zh-TW" altLang="en-US" dirty="0"/>
              <a:t>作圖</a:t>
            </a:r>
          </a:p>
        </p:txBody>
      </p:sp>
      <p:sp>
        <p:nvSpPr>
          <p:cNvPr id="3" name="內容版面配置區 2">
            <a:extLst>
              <a:ext uri="{FF2B5EF4-FFF2-40B4-BE49-F238E27FC236}">
                <a16:creationId xmlns:a16="http://schemas.microsoft.com/office/drawing/2014/main" id="{F8E491A3-EAAA-8841-A38F-5947B5CA7778}"/>
              </a:ext>
            </a:extLst>
          </p:cNvPr>
          <p:cNvSpPr>
            <a:spLocks noGrp="1"/>
          </p:cNvSpPr>
          <p:nvPr>
            <p:ph idx="1"/>
          </p:nvPr>
        </p:nvSpPr>
        <p:spPr/>
        <p:txBody>
          <a:bodyPr/>
          <a:lstStyle/>
          <a:p>
            <a:r>
              <a:rPr lang="zh-TW" altLang="en-US" b="1" dirty="0"/>
              <a:t>月曆熱度圖</a:t>
            </a:r>
            <a:endParaRPr lang="en" altLang="zh-TW" b="1" dirty="0"/>
          </a:p>
          <a:p>
            <a:pPr marL="457200" indent="-457200">
              <a:buFont typeface="Arial" panose="020B0604020202020204" pitchFamily="34" charset="0"/>
              <a:buChar char="•"/>
            </a:pPr>
            <a:r>
              <a:rPr kumimoji="1" lang="zh-TW" altLang="en-US" dirty="0"/>
              <a:t>月曆熱度圖是熱度圖的延伸</a:t>
            </a:r>
            <a:endParaRPr kumimoji="1" lang="en-US" altLang="zh-TW" dirty="0"/>
          </a:p>
          <a:p>
            <a:pPr marL="912813" lvl="2" indent="-457200">
              <a:buFont typeface="Arial" panose="020B0604020202020204" pitchFamily="34" charset="0"/>
              <a:buChar char="•"/>
            </a:pPr>
            <a:r>
              <a:rPr kumimoji="1" lang="en" altLang="zh-TW" dirty="0"/>
              <a:t>X</a:t>
            </a:r>
            <a:r>
              <a:rPr kumimoji="1" lang="zh-TW" altLang="en-US" dirty="0"/>
              <a:t>軸代表每年的</a:t>
            </a:r>
            <a:r>
              <a:rPr kumimoji="1" lang="en-US" altLang="zh-TW" dirty="0"/>
              <a:t>"</a:t>
            </a:r>
            <a:r>
              <a:rPr kumimoji="1" lang="zh-TW" altLang="en-US" dirty="0"/>
              <a:t>週</a:t>
            </a:r>
            <a:r>
              <a:rPr kumimoji="1" lang="en-US" altLang="zh-TW" dirty="0"/>
              <a:t>”</a:t>
            </a:r>
          </a:p>
          <a:p>
            <a:pPr marL="912813" lvl="2" indent="-457200">
              <a:buFont typeface="Arial" panose="020B0604020202020204" pitchFamily="34" charset="0"/>
              <a:buChar char="•"/>
            </a:pPr>
            <a:r>
              <a:rPr kumimoji="1" lang="en" altLang="zh-TW" dirty="0"/>
              <a:t>Y</a:t>
            </a:r>
            <a:r>
              <a:rPr kumimoji="1" lang="zh-TW" altLang="en-US" dirty="0"/>
              <a:t>軸代表星期一至星期天</a:t>
            </a:r>
          </a:p>
          <a:p>
            <a:pPr marL="912813" lvl="2" indent="-457200">
              <a:buFont typeface="Arial" panose="020B0604020202020204" pitchFamily="34" charset="0"/>
              <a:buChar char="•"/>
            </a:pPr>
            <a:r>
              <a:rPr kumimoji="1" lang="zh-TW" altLang="en-US" dirty="0"/>
              <a:t>顏色的深淺則代表欲觀察數值</a:t>
            </a:r>
          </a:p>
          <a:p>
            <a:pPr marL="457200" indent="-457200">
              <a:buFont typeface="Arial" panose="020B0604020202020204" pitchFamily="34" charset="0"/>
              <a:buChar char="•"/>
            </a:pPr>
            <a:r>
              <a:rPr kumimoji="1" lang="zh-TW" altLang="en-US" dirty="0"/>
              <a:t>通常是為了觀察或呈現某一數值是否有季節或是隨著星期變化的趨勢。</a:t>
            </a:r>
          </a:p>
        </p:txBody>
      </p:sp>
    </p:spTree>
    <p:extLst>
      <p:ext uri="{BB962C8B-B14F-4D97-AF65-F5344CB8AC3E}">
        <p14:creationId xmlns:p14="http://schemas.microsoft.com/office/powerpoint/2010/main" val="1365677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E532B9-7FFE-4E4C-B3D0-ED18DEB76A8F}"/>
              </a:ext>
            </a:extLst>
          </p:cNvPr>
          <p:cNvSpPr>
            <a:spLocks noGrp="1"/>
          </p:cNvSpPr>
          <p:nvPr>
            <p:ph type="title"/>
          </p:nvPr>
        </p:nvSpPr>
        <p:spPr/>
        <p:txBody>
          <a:bodyPr/>
          <a:lstStyle/>
          <a:p>
            <a:r>
              <a:rPr lang="zh-TW" altLang="en-US" dirty="0"/>
              <a:t>多維資料</a:t>
            </a:r>
            <a:r>
              <a:rPr kumimoji="1" lang="zh-TW" altLang="en-US" dirty="0"/>
              <a:t>作圖</a:t>
            </a:r>
          </a:p>
        </p:txBody>
      </p:sp>
      <p:sp>
        <p:nvSpPr>
          <p:cNvPr id="3" name="內容版面配置區 2">
            <a:extLst>
              <a:ext uri="{FF2B5EF4-FFF2-40B4-BE49-F238E27FC236}">
                <a16:creationId xmlns:a16="http://schemas.microsoft.com/office/drawing/2014/main" id="{F8E491A3-EAAA-8841-A38F-5947B5CA7778}"/>
              </a:ext>
            </a:extLst>
          </p:cNvPr>
          <p:cNvSpPr>
            <a:spLocks noGrp="1"/>
          </p:cNvSpPr>
          <p:nvPr>
            <p:ph idx="1"/>
          </p:nvPr>
        </p:nvSpPr>
        <p:spPr/>
        <p:txBody>
          <a:bodyPr/>
          <a:lstStyle/>
          <a:p>
            <a:r>
              <a:rPr lang="zh-TW" altLang="en-US" b="1" dirty="0"/>
              <a:t>月曆熱度圖</a:t>
            </a:r>
            <a:endParaRPr lang="en" altLang="zh-TW" b="1" dirty="0"/>
          </a:p>
          <a:p>
            <a:pPr marL="457200" indent="-457200">
              <a:buFont typeface="Arial" panose="020B0604020202020204" pitchFamily="34" charset="0"/>
              <a:buChar char="•"/>
            </a:pPr>
            <a:r>
              <a:rPr kumimoji="1" lang="en" altLang="zh-TW" dirty="0" err="1"/>
              <a:t>calmap</a:t>
            </a:r>
            <a:r>
              <a:rPr kumimoji="1" lang="zh-TW" altLang="en-US" dirty="0"/>
              <a:t>套件提供快速製作月曆熱度圖的方法</a:t>
            </a:r>
            <a:endParaRPr kumimoji="1" lang="en-US" altLang="zh-TW" dirty="0"/>
          </a:p>
          <a:p>
            <a:pPr marL="457200" indent="-457200">
              <a:buFont typeface="Arial" panose="020B0604020202020204" pitchFamily="34" charset="0"/>
              <a:buChar char="•"/>
            </a:pPr>
            <a:r>
              <a:rPr kumimoji="1" lang="zh-TW" altLang="en-US" dirty="0"/>
              <a:t>與製作熱度圖相同，在製作月曆熱度圖時，也必須對資料做一定的處理。</a:t>
            </a:r>
            <a:endParaRPr kumimoji="1" lang="en-US" altLang="zh-TW" dirty="0"/>
          </a:p>
          <a:p>
            <a:pPr marL="457200" indent="-457200">
              <a:buFont typeface="Arial" panose="020B0604020202020204" pitchFamily="34" charset="0"/>
              <a:buChar char="•"/>
            </a:pPr>
            <a:r>
              <a:rPr kumimoji="1" lang="zh-TW" altLang="en-US" dirty="0"/>
              <a:t>首先將日期與感興趣的資料取出，方便後續呈現</a:t>
            </a:r>
          </a:p>
        </p:txBody>
      </p:sp>
      <p:sp>
        <p:nvSpPr>
          <p:cNvPr id="8" name="矩形 7">
            <a:extLst>
              <a:ext uri="{FF2B5EF4-FFF2-40B4-BE49-F238E27FC236}">
                <a16:creationId xmlns:a16="http://schemas.microsoft.com/office/drawing/2014/main" id="{91868979-E207-A84F-A81D-65C967F111EB}"/>
              </a:ext>
            </a:extLst>
          </p:cNvPr>
          <p:cNvSpPr/>
          <p:nvPr/>
        </p:nvSpPr>
        <p:spPr>
          <a:xfrm>
            <a:off x="457200" y="6460647"/>
            <a:ext cx="7863408" cy="369332"/>
          </a:xfrm>
          <a:prstGeom prst="rect">
            <a:avLst/>
          </a:prstGeom>
        </p:spPr>
        <p:txBody>
          <a:bodyPr wrap="square">
            <a:spAutoFit/>
          </a:bodyPr>
          <a:lstStyle/>
          <a:p>
            <a:r>
              <a:rPr lang="en" altLang="zh-TW" dirty="0">
                <a:hlinkClick r:id="rId2"/>
              </a:rPr>
              <a:t>https://github.com/yijutseng/DataVisPython/blob/master/matplotlib.ipynb</a:t>
            </a:r>
            <a:endParaRPr lang="zh-TW" altLang="en-US" dirty="0"/>
          </a:p>
        </p:txBody>
      </p:sp>
      <p:pic>
        <p:nvPicPr>
          <p:cNvPr id="5" name="圖片 4">
            <a:extLst>
              <a:ext uri="{FF2B5EF4-FFF2-40B4-BE49-F238E27FC236}">
                <a16:creationId xmlns:a16="http://schemas.microsoft.com/office/drawing/2014/main" id="{48193D6C-D44A-7F43-AB02-706162B164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786" y="4852507"/>
            <a:ext cx="8054428" cy="1443279"/>
          </a:xfrm>
          <a:prstGeom prst="rect">
            <a:avLst/>
          </a:prstGeom>
        </p:spPr>
      </p:pic>
    </p:spTree>
    <p:extLst>
      <p:ext uri="{BB962C8B-B14F-4D97-AF65-F5344CB8AC3E}">
        <p14:creationId xmlns:p14="http://schemas.microsoft.com/office/powerpoint/2010/main" val="1554773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E532B9-7FFE-4E4C-B3D0-ED18DEB76A8F}"/>
              </a:ext>
            </a:extLst>
          </p:cNvPr>
          <p:cNvSpPr>
            <a:spLocks noGrp="1"/>
          </p:cNvSpPr>
          <p:nvPr>
            <p:ph type="title"/>
          </p:nvPr>
        </p:nvSpPr>
        <p:spPr/>
        <p:txBody>
          <a:bodyPr/>
          <a:lstStyle/>
          <a:p>
            <a:r>
              <a:rPr lang="zh-TW" altLang="en-US" dirty="0"/>
              <a:t>多維資料</a:t>
            </a:r>
            <a:r>
              <a:rPr kumimoji="1" lang="zh-TW" altLang="en-US" dirty="0"/>
              <a:t>作圖</a:t>
            </a:r>
          </a:p>
        </p:txBody>
      </p:sp>
      <p:sp>
        <p:nvSpPr>
          <p:cNvPr id="3" name="內容版面配置區 2">
            <a:extLst>
              <a:ext uri="{FF2B5EF4-FFF2-40B4-BE49-F238E27FC236}">
                <a16:creationId xmlns:a16="http://schemas.microsoft.com/office/drawing/2014/main" id="{F8E491A3-EAAA-8841-A38F-5947B5CA7778}"/>
              </a:ext>
            </a:extLst>
          </p:cNvPr>
          <p:cNvSpPr>
            <a:spLocks noGrp="1"/>
          </p:cNvSpPr>
          <p:nvPr>
            <p:ph idx="1"/>
          </p:nvPr>
        </p:nvSpPr>
        <p:spPr/>
        <p:txBody>
          <a:bodyPr/>
          <a:lstStyle/>
          <a:p>
            <a:r>
              <a:rPr lang="zh-TW" altLang="en-US" b="1" dirty="0"/>
              <a:t>月曆熱度圖</a:t>
            </a:r>
            <a:endParaRPr lang="en-US" altLang="zh-TW" b="1" dirty="0"/>
          </a:p>
          <a:p>
            <a:pPr marL="457200" indent="-457200">
              <a:buFont typeface="Arial" panose="020B0604020202020204" pitchFamily="34" charset="0"/>
              <a:buChar char="•"/>
            </a:pPr>
            <a:r>
              <a:rPr kumimoji="1" lang="zh-TW" altLang="en-US" dirty="0"/>
              <a:t>可發現每天其實不只有一個測量數值，每小時都有一筆紀錄</a:t>
            </a:r>
            <a:endParaRPr kumimoji="1" lang="en-US" altLang="zh-TW" dirty="0"/>
          </a:p>
          <a:p>
            <a:pPr marL="457200" indent="-457200">
              <a:buFont typeface="Arial" panose="020B0604020202020204" pitchFamily="34" charset="0"/>
              <a:buChar char="•"/>
            </a:pPr>
            <a:r>
              <a:rPr kumimoji="1" lang="zh-TW" altLang="en-US" dirty="0"/>
              <a:t>為了呈現“每日”的變化，在此選擇將每小時的資料平均，計算成“每日”濃度</a:t>
            </a:r>
          </a:p>
        </p:txBody>
      </p:sp>
      <p:sp>
        <p:nvSpPr>
          <p:cNvPr id="8" name="矩形 7">
            <a:extLst>
              <a:ext uri="{FF2B5EF4-FFF2-40B4-BE49-F238E27FC236}">
                <a16:creationId xmlns:a16="http://schemas.microsoft.com/office/drawing/2014/main" id="{91868979-E207-A84F-A81D-65C967F111EB}"/>
              </a:ext>
            </a:extLst>
          </p:cNvPr>
          <p:cNvSpPr/>
          <p:nvPr/>
        </p:nvSpPr>
        <p:spPr>
          <a:xfrm>
            <a:off x="457200" y="6460647"/>
            <a:ext cx="7863408" cy="369332"/>
          </a:xfrm>
          <a:prstGeom prst="rect">
            <a:avLst/>
          </a:prstGeom>
        </p:spPr>
        <p:txBody>
          <a:bodyPr wrap="square">
            <a:spAutoFit/>
          </a:bodyPr>
          <a:lstStyle/>
          <a:p>
            <a:r>
              <a:rPr lang="en" altLang="zh-TW" dirty="0">
                <a:hlinkClick r:id="rId2"/>
              </a:rPr>
              <a:t>https://github.com/yijutseng/DataVisPython/blob/master/matplotlib.ipynb</a:t>
            </a:r>
            <a:endParaRPr lang="zh-TW" altLang="en-US" dirty="0"/>
          </a:p>
        </p:txBody>
      </p:sp>
      <p:pic>
        <p:nvPicPr>
          <p:cNvPr id="6" name="圖片 5">
            <a:extLst>
              <a:ext uri="{FF2B5EF4-FFF2-40B4-BE49-F238E27FC236}">
                <a16:creationId xmlns:a16="http://schemas.microsoft.com/office/drawing/2014/main" id="{CA01BFC7-CE62-FD40-93DC-655C1C3E58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7784" y="4388645"/>
            <a:ext cx="2933700" cy="2120900"/>
          </a:xfrm>
          <a:prstGeom prst="rect">
            <a:avLst/>
          </a:prstGeom>
        </p:spPr>
      </p:pic>
    </p:spTree>
    <p:extLst>
      <p:ext uri="{BB962C8B-B14F-4D97-AF65-F5344CB8AC3E}">
        <p14:creationId xmlns:p14="http://schemas.microsoft.com/office/powerpoint/2010/main" val="41929590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E532B9-7FFE-4E4C-B3D0-ED18DEB76A8F}"/>
              </a:ext>
            </a:extLst>
          </p:cNvPr>
          <p:cNvSpPr>
            <a:spLocks noGrp="1"/>
          </p:cNvSpPr>
          <p:nvPr>
            <p:ph type="title"/>
          </p:nvPr>
        </p:nvSpPr>
        <p:spPr/>
        <p:txBody>
          <a:bodyPr/>
          <a:lstStyle/>
          <a:p>
            <a:r>
              <a:rPr lang="zh-TW" altLang="en-US" dirty="0"/>
              <a:t>多維資料</a:t>
            </a:r>
            <a:r>
              <a:rPr kumimoji="1" lang="zh-TW" altLang="en-US" dirty="0"/>
              <a:t>作圖</a:t>
            </a:r>
          </a:p>
        </p:txBody>
      </p:sp>
      <p:sp>
        <p:nvSpPr>
          <p:cNvPr id="3" name="內容版面配置區 2">
            <a:extLst>
              <a:ext uri="{FF2B5EF4-FFF2-40B4-BE49-F238E27FC236}">
                <a16:creationId xmlns:a16="http://schemas.microsoft.com/office/drawing/2014/main" id="{F8E491A3-EAAA-8841-A38F-5947B5CA7778}"/>
              </a:ext>
            </a:extLst>
          </p:cNvPr>
          <p:cNvSpPr>
            <a:spLocks noGrp="1"/>
          </p:cNvSpPr>
          <p:nvPr>
            <p:ph idx="1"/>
          </p:nvPr>
        </p:nvSpPr>
        <p:spPr>
          <a:xfrm>
            <a:off x="457200" y="1719263"/>
            <a:ext cx="4978896" cy="4411662"/>
          </a:xfrm>
        </p:spPr>
        <p:txBody>
          <a:bodyPr/>
          <a:lstStyle/>
          <a:p>
            <a:r>
              <a:rPr lang="zh-TW" altLang="en-US" b="1" dirty="0"/>
              <a:t>月曆熱度圖</a:t>
            </a:r>
            <a:endParaRPr lang="en-US" altLang="zh-TW" b="1" dirty="0"/>
          </a:p>
          <a:p>
            <a:pPr marL="457200" indent="-457200">
              <a:buFont typeface="Arial" panose="020B0604020202020204" pitchFamily="34" charset="0"/>
              <a:buChar char="•"/>
            </a:pPr>
            <a:r>
              <a:rPr kumimoji="1" lang="zh-TW" altLang="en-US" dirty="0"/>
              <a:t>將每小時的資料總結成每日資料</a:t>
            </a:r>
            <a:endParaRPr kumimoji="1" lang="en-US" altLang="zh-TW" dirty="0"/>
          </a:p>
          <a:p>
            <a:pPr marL="457200" indent="-457200">
              <a:buFont typeface="Arial" panose="020B0604020202020204" pitchFamily="34" charset="0"/>
              <a:buChar char="•"/>
            </a:pPr>
            <a:r>
              <a:rPr kumimoji="1" lang="zh-TW" altLang="en-US" dirty="0"/>
              <a:t>使用</a:t>
            </a:r>
            <a:r>
              <a:rPr kumimoji="1" lang="en" altLang="zh-TW" dirty="0"/>
              <a:t>pandas</a:t>
            </a:r>
            <a:r>
              <a:rPr kumimoji="1" lang="zh-TW" altLang="en-US" dirty="0"/>
              <a:t>的</a:t>
            </a:r>
            <a:r>
              <a:rPr kumimoji="1" lang="en" altLang="zh-TW" dirty="0"/>
              <a:t>resample</a:t>
            </a:r>
            <a:r>
              <a:rPr kumimoji="1" lang="zh-TW" altLang="en-US" dirty="0"/>
              <a:t>函數，搭配</a:t>
            </a:r>
            <a:r>
              <a:rPr kumimoji="1" lang="en" altLang="zh-TW" dirty="0"/>
              <a:t>mean()</a:t>
            </a:r>
            <a:r>
              <a:rPr kumimoji="1" lang="zh-TW" altLang="en-US" dirty="0"/>
              <a:t>計算平均值</a:t>
            </a:r>
            <a:endParaRPr kumimoji="1" lang="en" altLang="zh-TW" dirty="0"/>
          </a:p>
        </p:txBody>
      </p:sp>
      <p:sp>
        <p:nvSpPr>
          <p:cNvPr id="8" name="矩形 7">
            <a:extLst>
              <a:ext uri="{FF2B5EF4-FFF2-40B4-BE49-F238E27FC236}">
                <a16:creationId xmlns:a16="http://schemas.microsoft.com/office/drawing/2014/main" id="{91868979-E207-A84F-A81D-65C967F111EB}"/>
              </a:ext>
            </a:extLst>
          </p:cNvPr>
          <p:cNvSpPr/>
          <p:nvPr/>
        </p:nvSpPr>
        <p:spPr>
          <a:xfrm>
            <a:off x="457200" y="6460647"/>
            <a:ext cx="7863408" cy="369332"/>
          </a:xfrm>
          <a:prstGeom prst="rect">
            <a:avLst/>
          </a:prstGeom>
        </p:spPr>
        <p:txBody>
          <a:bodyPr wrap="square">
            <a:spAutoFit/>
          </a:bodyPr>
          <a:lstStyle/>
          <a:p>
            <a:r>
              <a:rPr lang="en" altLang="zh-TW" dirty="0">
                <a:hlinkClick r:id="rId2"/>
              </a:rPr>
              <a:t>https://github.com/yijutseng/DataVisPython/blob/master/matplotlib.ipynb</a:t>
            </a:r>
            <a:endParaRPr lang="zh-TW" altLang="en-US" dirty="0"/>
          </a:p>
        </p:txBody>
      </p:sp>
      <p:sp>
        <p:nvSpPr>
          <p:cNvPr id="4" name="文字方塊 3">
            <a:extLst>
              <a:ext uri="{FF2B5EF4-FFF2-40B4-BE49-F238E27FC236}">
                <a16:creationId xmlns:a16="http://schemas.microsoft.com/office/drawing/2014/main" id="{B36B3D11-8BA4-6140-9938-929B80C24EDF}"/>
              </a:ext>
            </a:extLst>
          </p:cNvPr>
          <p:cNvSpPr txBox="1"/>
          <p:nvPr/>
        </p:nvSpPr>
        <p:spPr bwMode="auto">
          <a:xfrm>
            <a:off x="1727200" y="2743200"/>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a:buSzPct val="100000"/>
            </a:pPr>
            <a:endParaRPr kumimoji="1" lang="zh-TW" altLang="en-US" sz="2400" b="1" dirty="0">
              <a:solidFill>
                <a:srgbClr val="000000"/>
              </a:solidFill>
              <a:latin typeface="標楷體" pitchFamily="65" charset="-120"/>
              <a:ea typeface="標楷體" pitchFamily="65" charset="-120"/>
              <a:sym typeface="Arial" charset="0"/>
            </a:endParaRPr>
          </a:p>
        </p:txBody>
      </p:sp>
      <p:pic>
        <p:nvPicPr>
          <p:cNvPr id="6" name="圖片 5">
            <a:extLst>
              <a:ext uri="{FF2B5EF4-FFF2-40B4-BE49-F238E27FC236}">
                <a16:creationId xmlns:a16="http://schemas.microsoft.com/office/drawing/2014/main" id="{9941222F-F110-F540-B13A-7438801B39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18" y="5115823"/>
            <a:ext cx="8845170" cy="1002691"/>
          </a:xfrm>
          <a:prstGeom prst="rect">
            <a:avLst/>
          </a:prstGeom>
        </p:spPr>
      </p:pic>
      <p:pic>
        <p:nvPicPr>
          <p:cNvPr id="9" name="圖片 8">
            <a:extLst>
              <a:ext uri="{FF2B5EF4-FFF2-40B4-BE49-F238E27FC236}">
                <a16:creationId xmlns:a16="http://schemas.microsoft.com/office/drawing/2014/main" id="{07169894-15F7-4749-B5F9-CC345D3CE6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9504" y="216214"/>
            <a:ext cx="3177348" cy="4653278"/>
          </a:xfrm>
          <a:prstGeom prst="rect">
            <a:avLst/>
          </a:prstGeom>
        </p:spPr>
      </p:pic>
    </p:spTree>
    <p:extLst>
      <p:ext uri="{BB962C8B-B14F-4D97-AF65-F5344CB8AC3E}">
        <p14:creationId xmlns:p14="http://schemas.microsoft.com/office/powerpoint/2010/main" val="31556846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E532B9-7FFE-4E4C-B3D0-ED18DEB76A8F}"/>
              </a:ext>
            </a:extLst>
          </p:cNvPr>
          <p:cNvSpPr>
            <a:spLocks noGrp="1"/>
          </p:cNvSpPr>
          <p:nvPr>
            <p:ph type="title"/>
          </p:nvPr>
        </p:nvSpPr>
        <p:spPr/>
        <p:txBody>
          <a:bodyPr/>
          <a:lstStyle/>
          <a:p>
            <a:r>
              <a:rPr lang="zh-TW" altLang="en-US" dirty="0"/>
              <a:t>多維資料</a:t>
            </a:r>
            <a:r>
              <a:rPr kumimoji="1" lang="zh-TW" altLang="en-US" dirty="0"/>
              <a:t>作圖</a:t>
            </a:r>
          </a:p>
        </p:txBody>
      </p:sp>
      <p:sp>
        <p:nvSpPr>
          <p:cNvPr id="3" name="內容版面配置區 2">
            <a:extLst>
              <a:ext uri="{FF2B5EF4-FFF2-40B4-BE49-F238E27FC236}">
                <a16:creationId xmlns:a16="http://schemas.microsoft.com/office/drawing/2014/main" id="{F8E491A3-EAAA-8841-A38F-5947B5CA7778}"/>
              </a:ext>
            </a:extLst>
          </p:cNvPr>
          <p:cNvSpPr>
            <a:spLocks noGrp="1"/>
          </p:cNvSpPr>
          <p:nvPr>
            <p:ph idx="1"/>
          </p:nvPr>
        </p:nvSpPr>
        <p:spPr>
          <a:xfrm>
            <a:off x="457200" y="1719263"/>
            <a:ext cx="8147248" cy="4411662"/>
          </a:xfrm>
        </p:spPr>
        <p:txBody>
          <a:bodyPr/>
          <a:lstStyle/>
          <a:p>
            <a:r>
              <a:rPr lang="zh-TW" altLang="en-US" b="1" dirty="0"/>
              <a:t>月曆熱度圖</a:t>
            </a:r>
            <a:endParaRPr lang="en-US" altLang="zh-TW" b="1" dirty="0"/>
          </a:p>
          <a:p>
            <a:pPr marL="457200" indent="-457200">
              <a:buFont typeface="Arial" panose="020B0604020202020204" pitchFamily="34" charset="0"/>
              <a:buChar char="•"/>
            </a:pPr>
            <a:r>
              <a:rPr lang="zh-TW" altLang="en-US" dirty="0"/>
              <a:t>使用</a:t>
            </a:r>
            <a:r>
              <a:rPr lang="en" altLang="zh-TW" dirty="0" err="1"/>
              <a:t>calmap</a:t>
            </a:r>
            <a:r>
              <a:rPr lang="zh-TW" altLang="en-US" dirty="0"/>
              <a:t>的</a:t>
            </a:r>
            <a:r>
              <a:rPr lang="en" altLang="zh-TW" dirty="0" err="1"/>
              <a:t>yearplot</a:t>
            </a:r>
            <a:r>
              <a:rPr lang="zh-TW" altLang="en-US" dirty="0"/>
              <a:t>函數，製作月曆熱度圖</a:t>
            </a:r>
            <a:endParaRPr kumimoji="1" lang="en" altLang="zh-TW" dirty="0"/>
          </a:p>
        </p:txBody>
      </p:sp>
      <p:sp>
        <p:nvSpPr>
          <p:cNvPr id="8" name="矩形 7">
            <a:extLst>
              <a:ext uri="{FF2B5EF4-FFF2-40B4-BE49-F238E27FC236}">
                <a16:creationId xmlns:a16="http://schemas.microsoft.com/office/drawing/2014/main" id="{91868979-E207-A84F-A81D-65C967F111EB}"/>
              </a:ext>
            </a:extLst>
          </p:cNvPr>
          <p:cNvSpPr/>
          <p:nvPr/>
        </p:nvSpPr>
        <p:spPr>
          <a:xfrm>
            <a:off x="457200" y="6460647"/>
            <a:ext cx="7863408" cy="369332"/>
          </a:xfrm>
          <a:prstGeom prst="rect">
            <a:avLst/>
          </a:prstGeom>
        </p:spPr>
        <p:txBody>
          <a:bodyPr wrap="square">
            <a:spAutoFit/>
          </a:bodyPr>
          <a:lstStyle/>
          <a:p>
            <a:r>
              <a:rPr lang="en" altLang="zh-TW" dirty="0">
                <a:hlinkClick r:id="rId2"/>
              </a:rPr>
              <a:t>https://github.com/yijutseng/DataVisPython/blob/master/matplotlib.ipynb</a:t>
            </a:r>
            <a:endParaRPr lang="zh-TW" altLang="en-US" dirty="0"/>
          </a:p>
        </p:txBody>
      </p:sp>
      <p:sp>
        <p:nvSpPr>
          <p:cNvPr id="4" name="文字方塊 3">
            <a:extLst>
              <a:ext uri="{FF2B5EF4-FFF2-40B4-BE49-F238E27FC236}">
                <a16:creationId xmlns:a16="http://schemas.microsoft.com/office/drawing/2014/main" id="{B36B3D11-8BA4-6140-9938-929B80C24EDF}"/>
              </a:ext>
            </a:extLst>
          </p:cNvPr>
          <p:cNvSpPr txBox="1"/>
          <p:nvPr/>
        </p:nvSpPr>
        <p:spPr bwMode="auto">
          <a:xfrm>
            <a:off x="1727200" y="2743200"/>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a:buSzPct val="100000"/>
            </a:pPr>
            <a:endParaRPr kumimoji="1" lang="zh-TW" altLang="en-US" sz="2400" b="1" dirty="0">
              <a:solidFill>
                <a:srgbClr val="000000"/>
              </a:solidFill>
              <a:latin typeface="標楷體" pitchFamily="65" charset="-120"/>
              <a:ea typeface="標楷體" pitchFamily="65" charset="-120"/>
              <a:sym typeface="Arial" charset="0"/>
            </a:endParaRPr>
          </a:p>
        </p:txBody>
      </p:sp>
      <p:pic>
        <p:nvPicPr>
          <p:cNvPr id="5" name="圖片 4">
            <a:extLst>
              <a:ext uri="{FF2B5EF4-FFF2-40B4-BE49-F238E27FC236}">
                <a16:creationId xmlns:a16="http://schemas.microsoft.com/office/drawing/2014/main" id="{EACDFE82-686E-DC47-BFE5-E99C8549891B}"/>
              </a:ext>
            </a:extLst>
          </p:cNvPr>
          <p:cNvPicPr>
            <a:picLocks noChangeAspect="1"/>
          </p:cNvPicPr>
          <p:nvPr/>
        </p:nvPicPr>
        <p:blipFill>
          <a:blip r:embed="rId3"/>
          <a:stretch>
            <a:fillRect/>
          </a:stretch>
        </p:blipFill>
        <p:spPr>
          <a:xfrm>
            <a:off x="9376" y="4869160"/>
            <a:ext cx="9055974" cy="1426626"/>
          </a:xfrm>
          <a:prstGeom prst="rect">
            <a:avLst/>
          </a:prstGeom>
        </p:spPr>
      </p:pic>
      <p:pic>
        <p:nvPicPr>
          <p:cNvPr id="10" name="圖片 9">
            <a:extLst>
              <a:ext uri="{FF2B5EF4-FFF2-40B4-BE49-F238E27FC236}">
                <a16:creationId xmlns:a16="http://schemas.microsoft.com/office/drawing/2014/main" id="{439B3CD1-CBFD-D744-B8C5-6097AAAF89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05" y="3292819"/>
            <a:ext cx="9004468" cy="1264550"/>
          </a:xfrm>
          <a:prstGeom prst="rect">
            <a:avLst/>
          </a:prstGeom>
        </p:spPr>
      </p:pic>
    </p:spTree>
    <p:extLst>
      <p:ext uri="{BB962C8B-B14F-4D97-AF65-F5344CB8AC3E}">
        <p14:creationId xmlns:p14="http://schemas.microsoft.com/office/powerpoint/2010/main" val="1543061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zh-CN" altLang="en-US" dirty="0"/>
              <a:t>作圖程式碼</a:t>
            </a:r>
            <a:endParaRPr lang="zh-TW" altLang="en-US" dirty="0">
              <a:sym typeface="Arial" charset="0"/>
            </a:endParaRPr>
          </a:p>
        </p:txBody>
      </p:sp>
      <p:sp>
        <p:nvSpPr>
          <p:cNvPr id="17411" name="Rectangle 3"/>
          <p:cNvSpPr>
            <a:spLocks noGrp="1" noChangeArrowheads="1"/>
          </p:cNvSpPr>
          <p:nvPr>
            <p:ph idx="1"/>
          </p:nvPr>
        </p:nvSpPr>
        <p:spPr/>
        <p:txBody>
          <a:bodyPr/>
          <a:lstStyle/>
          <a:p>
            <a:r>
              <a:rPr lang="zh-CN" altLang="en-US" dirty="0"/>
              <a:t>作圖程式碼可參考：</a:t>
            </a:r>
            <a:endParaRPr lang="en-US" altLang="zh-CN" dirty="0"/>
          </a:p>
          <a:p>
            <a:pPr marL="514350" indent="-514350">
              <a:buFont typeface="+mj-lt"/>
              <a:buAutoNum type="arabicPeriod"/>
            </a:pPr>
            <a:r>
              <a:rPr lang="zh-CN" altLang="en-US" dirty="0"/>
              <a:t>附件</a:t>
            </a:r>
            <a:r>
              <a:rPr lang="en-US" altLang="zh-TW" dirty="0" err="1"/>
              <a:t>matplotlib.ipynb</a:t>
            </a:r>
            <a:endParaRPr lang="en-US" altLang="zh-TW" dirty="0"/>
          </a:p>
          <a:p>
            <a:pPr marL="514350" indent="-514350">
              <a:buFont typeface="+mj-lt"/>
              <a:buAutoNum type="arabicPeriod"/>
            </a:pPr>
            <a:r>
              <a:rPr lang="en" altLang="zh-TW" dirty="0"/>
              <a:t>https://github.com/yijutseng/DataVisPython/blob/master/matplotlib.ipynb</a:t>
            </a:r>
            <a:endParaRPr lang="zh-TW" altLang="en-US" dirty="0"/>
          </a:p>
        </p:txBody>
      </p:sp>
    </p:spTree>
    <p:extLst>
      <p:ext uri="{BB962C8B-B14F-4D97-AF65-F5344CB8AC3E}">
        <p14:creationId xmlns:p14="http://schemas.microsoft.com/office/powerpoint/2010/main" val="42429572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E532B9-7FFE-4E4C-B3D0-ED18DEB76A8F}"/>
              </a:ext>
            </a:extLst>
          </p:cNvPr>
          <p:cNvSpPr>
            <a:spLocks noGrp="1"/>
          </p:cNvSpPr>
          <p:nvPr>
            <p:ph type="title"/>
          </p:nvPr>
        </p:nvSpPr>
        <p:spPr/>
        <p:txBody>
          <a:bodyPr/>
          <a:lstStyle/>
          <a:p>
            <a:r>
              <a:rPr lang="zh-TW" altLang="en-US" dirty="0"/>
              <a:t>圖形樣式參數設定 </a:t>
            </a:r>
            <a:r>
              <a:rPr lang="en-US" altLang="zh-TW" dirty="0"/>
              <a:t>– </a:t>
            </a:r>
            <a:r>
              <a:rPr lang="zh-CN" altLang="en-US" dirty="0"/>
              <a:t>顏色</a:t>
            </a:r>
            <a:endParaRPr lang="zh-TW" altLang="en-US" dirty="0"/>
          </a:p>
        </p:txBody>
      </p:sp>
      <p:sp>
        <p:nvSpPr>
          <p:cNvPr id="3" name="內容版面配置區 2">
            <a:extLst>
              <a:ext uri="{FF2B5EF4-FFF2-40B4-BE49-F238E27FC236}">
                <a16:creationId xmlns:a16="http://schemas.microsoft.com/office/drawing/2014/main" id="{F8E491A3-EAAA-8841-A38F-5947B5CA7778}"/>
              </a:ext>
            </a:extLst>
          </p:cNvPr>
          <p:cNvSpPr>
            <a:spLocks noGrp="1"/>
          </p:cNvSpPr>
          <p:nvPr>
            <p:ph idx="1"/>
          </p:nvPr>
        </p:nvSpPr>
        <p:spPr/>
        <p:txBody>
          <a:bodyPr/>
          <a:lstStyle/>
          <a:p>
            <a:pPr marL="457200" indent="-457200">
              <a:buFont typeface="Arial" panose="020B0604020202020204" pitchFamily="34" charset="0"/>
              <a:buChar char="•"/>
            </a:pPr>
            <a:r>
              <a:rPr lang="zh-TW" altLang="en-US" dirty="0"/>
              <a:t>通常透過修改</a:t>
            </a:r>
            <a:r>
              <a:rPr lang="en" altLang="zh-TW" dirty="0"/>
              <a:t>color</a:t>
            </a:r>
            <a:r>
              <a:rPr lang="zh-TW" altLang="en-US" dirty="0"/>
              <a:t>參數調整</a:t>
            </a:r>
            <a:endParaRPr lang="en-US" altLang="zh-TW" dirty="0"/>
          </a:p>
          <a:p>
            <a:pPr marL="457200" indent="-457200">
              <a:buFont typeface="Arial" panose="020B0604020202020204" pitchFamily="34" charset="0"/>
              <a:buChar char="•"/>
            </a:pPr>
            <a:r>
              <a:rPr lang="zh-TW" altLang="en-US" dirty="0"/>
              <a:t>可修改線條、點、面積等顏色</a:t>
            </a:r>
            <a:endParaRPr lang="en-US" altLang="zh-TW" dirty="0"/>
          </a:p>
          <a:p>
            <a:pPr marL="457200" indent="-457200">
              <a:buFont typeface="Arial" panose="020B0604020202020204" pitchFamily="34" charset="0"/>
              <a:buChar char="•"/>
            </a:pPr>
            <a:r>
              <a:rPr lang="zh-TW" altLang="en-US" dirty="0"/>
              <a:t>各顏色的設定方式可</a:t>
            </a:r>
            <a:r>
              <a:rPr lang="zh-TW" altLang="en-US" u="sng" dirty="0">
                <a:hlinkClick r:id="rId2"/>
              </a:rPr>
              <a:t>參考文件</a:t>
            </a:r>
            <a:endParaRPr kumimoji="1" lang="zh-TW" altLang="en-US" dirty="0"/>
          </a:p>
        </p:txBody>
      </p:sp>
      <p:pic>
        <p:nvPicPr>
          <p:cNvPr id="4" name="圖片 3">
            <a:extLst>
              <a:ext uri="{FF2B5EF4-FFF2-40B4-BE49-F238E27FC236}">
                <a16:creationId xmlns:a16="http://schemas.microsoft.com/office/drawing/2014/main" id="{43636E13-1F16-D641-A55D-CEC8EE5BC359}"/>
              </a:ext>
            </a:extLst>
          </p:cNvPr>
          <p:cNvPicPr>
            <a:picLocks noChangeAspect="1"/>
          </p:cNvPicPr>
          <p:nvPr/>
        </p:nvPicPr>
        <p:blipFill>
          <a:blip r:embed="rId3"/>
          <a:stretch>
            <a:fillRect/>
          </a:stretch>
        </p:blipFill>
        <p:spPr>
          <a:xfrm>
            <a:off x="6804248" y="11584"/>
            <a:ext cx="2133898" cy="6858000"/>
          </a:xfrm>
          <a:prstGeom prst="rect">
            <a:avLst/>
          </a:prstGeom>
        </p:spPr>
      </p:pic>
      <p:pic>
        <p:nvPicPr>
          <p:cNvPr id="6" name="圖片 5">
            <a:extLst>
              <a:ext uri="{FF2B5EF4-FFF2-40B4-BE49-F238E27FC236}">
                <a16:creationId xmlns:a16="http://schemas.microsoft.com/office/drawing/2014/main" id="{013FC42F-59B0-E64A-9672-4FEA7465C190}"/>
              </a:ext>
            </a:extLst>
          </p:cNvPr>
          <p:cNvPicPr>
            <a:picLocks noChangeAspect="1"/>
          </p:cNvPicPr>
          <p:nvPr/>
        </p:nvPicPr>
        <p:blipFill rotWithShape="1">
          <a:blip r:embed="rId3"/>
          <a:srcRect b="82289"/>
          <a:stretch/>
        </p:blipFill>
        <p:spPr>
          <a:xfrm>
            <a:off x="579843" y="3284984"/>
            <a:ext cx="6033699" cy="3434436"/>
          </a:xfrm>
          <a:prstGeom prst="rect">
            <a:avLst/>
          </a:prstGeom>
        </p:spPr>
      </p:pic>
    </p:spTree>
    <p:extLst>
      <p:ext uri="{BB962C8B-B14F-4D97-AF65-F5344CB8AC3E}">
        <p14:creationId xmlns:p14="http://schemas.microsoft.com/office/powerpoint/2010/main" val="22088007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B91606E7-54CC-B247-8934-7FAF879C8F61}"/>
              </a:ext>
            </a:extLst>
          </p:cNvPr>
          <p:cNvPicPr>
            <a:picLocks noChangeAspect="1"/>
          </p:cNvPicPr>
          <p:nvPr/>
        </p:nvPicPr>
        <p:blipFill rotWithShape="1">
          <a:blip r:embed="rId2">
            <a:extLst>
              <a:ext uri="{28A0092B-C50C-407E-A947-70E740481C1C}">
                <a14:useLocalDpi xmlns:a14="http://schemas.microsoft.com/office/drawing/2010/main" val="0"/>
              </a:ext>
            </a:extLst>
          </a:blip>
          <a:srcRect t="3624"/>
          <a:stretch/>
        </p:blipFill>
        <p:spPr>
          <a:xfrm>
            <a:off x="467875" y="1588119"/>
            <a:ext cx="4464496" cy="1661181"/>
          </a:xfrm>
          <a:prstGeom prst="rect">
            <a:avLst/>
          </a:prstGeom>
        </p:spPr>
      </p:pic>
      <p:sp>
        <p:nvSpPr>
          <p:cNvPr id="2" name="標題 1">
            <a:extLst>
              <a:ext uri="{FF2B5EF4-FFF2-40B4-BE49-F238E27FC236}">
                <a16:creationId xmlns:a16="http://schemas.microsoft.com/office/drawing/2014/main" id="{F2E532B9-7FFE-4E4C-B3D0-ED18DEB76A8F}"/>
              </a:ext>
            </a:extLst>
          </p:cNvPr>
          <p:cNvSpPr>
            <a:spLocks noGrp="1"/>
          </p:cNvSpPr>
          <p:nvPr>
            <p:ph type="title"/>
          </p:nvPr>
        </p:nvSpPr>
        <p:spPr/>
        <p:txBody>
          <a:bodyPr/>
          <a:lstStyle/>
          <a:p>
            <a:r>
              <a:rPr lang="zh-TW" altLang="en-US" dirty="0"/>
              <a:t>圖形樣式參數設定 </a:t>
            </a:r>
            <a:r>
              <a:rPr lang="en-US" altLang="zh-TW" dirty="0"/>
              <a:t>– </a:t>
            </a:r>
            <a:r>
              <a:rPr lang="zh-CN" altLang="en-US" dirty="0"/>
              <a:t>顏色</a:t>
            </a:r>
            <a:endParaRPr lang="zh-TW" altLang="en-US" dirty="0"/>
          </a:p>
        </p:txBody>
      </p:sp>
      <p:pic>
        <p:nvPicPr>
          <p:cNvPr id="10" name="內容版面配置區 9">
            <a:extLst>
              <a:ext uri="{FF2B5EF4-FFF2-40B4-BE49-F238E27FC236}">
                <a16:creationId xmlns:a16="http://schemas.microsoft.com/office/drawing/2014/main" id="{6DEC1FEE-208F-C04C-AE77-72A64AF4C6D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89622" y="2891263"/>
            <a:ext cx="6397178" cy="1309075"/>
          </a:xfrm>
        </p:spPr>
      </p:pic>
      <p:pic>
        <p:nvPicPr>
          <p:cNvPr id="5" name="圖片 4">
            <a:extLst>
              <a:ext uri="{FF2B5EF4-FFF2-40B4-BE49-F238E27FC236}">
                <a16:creationId xmlns:a16="http://schemas.microsoft.com/office/drawing/2014/main" id="{3C5636EE-E8C6-8341-8AC9-0E4EA3784DA7}"/>
              </a:ext>
            </a:extLst>
          </p:cNvPr>
          <p:cNvPicPr>
            <a:picLocks noChangeAspect="1"/>
          </p:cNvPicPr>
          <p:nvPr/>
        </p:nvPicPr>
        <p:blipFill>
          <a:blip r:embed="rId4"/>
          <a:stretch>
            <a:fillRect/>
          </a:stretch>
        </p:blipFill>
        <p:spPr>
          <a:xfrm>
            <a:off x="1043608" y="4509120"/>
            <a:ext cx="2794000" cy="1822450"/>
          </a:xfrm>
          <a:prstGeom prst="rect">
            <a:avLst/>
          </a:prstGeom>
        </p:spPr>
      </p:pic>
      <p:pic>
        <p:nvPicPr>
          <p:cNvPr id="7" name="圖片 6">
            <a:extLst>
              <a:ext uri="{FF2B5EF4-FFF2-40B4-BE49-F238E27FC236}">
                <a16:creationId xmlns:a16="http://schemas.microsoft.com/office/drawing/2014/main" id="{31B1467A-D4B9-D347-9FF5-3828A1014FBA}"/>
              </a:ext>
            </a:extLst>
          </p:cNvPr>
          <p:cNvPicPr>
            <a:picLocks noChangeAspect="1"/>
          </p:cNvPicPr>
          <p:nvPr/>
        </p:nvPicPr>
        <p:blipFill>
          <a:blip r:embed="rId5"/>
          <a:stretch>
            <a:fillRect/>
          </a:stretch>
        </p:blipFill>
        <p:spPr>
          <a:xfrm>
            <a:off x="4899240" y="4025232"/>
            <a:ext cx="3787560" cy="2470522"/>
          </a:xfrm>
          <a:prstGeom prst="rect">
            <a:avLst/>
          </a:prstGeom>
        </p:spPr>
      </p:pic>
      <p:sp>
        <p:nvSpPr>
          <p:cNvPr id="8" name="矩形 7">
            <a:extLst>
              <a:ext uri="{FF2B5EF4-FFF2-40B4-BE49-F238E27FC236}">
                <a16:creationId xmlns:a16="http://schemas.microsoft.com/office/drawing/2014/main" id="{6E4FF030-BA99-424C-97A4-9FE7EF03304D}"/>
              </a:ext>
            </a:extLst>
          </p:cNvPr>
          <p:cNvSpPr/>
          <p:nvPr/>
        </p:nvSpPr>
        <p:spPr>
          <a:xfrm>
            <a:off x="457200" y="6460647"/>
            <a:ext cx="7863408" cy="369332"/>
          </a:xfrm>
          <a:prstGeom prst="rect">
            <a:avLst/>
          </a:prstGeom>
        </p:spPr>
        <p:txBody>
          <a:bodyPr wrap="square">
            <a:spAutoFit/>
          </a:bodyPr>
          <a:lstStyle/>
          <a:p>
            <a:r>
              <a:rPr lang="en" altLang="zh-TW" dirty="0">
                <a:hlinkClick r:id="rId6"/>
              </a:rPr>
              <a:t>https://github.com/yijutseng/DataVisPython/blob/master/matplotlib.ipynb</a:t>
            </a:r>
            <a:endParaRPr lang="zh-TW" altLang="en-US" dirty="0"/>
          </a:p>
        </p:txBody>
      </p:sp>
      <mc:AlternateContent xmlns:mc="http://schemas.openxmlformats.org/markup-compatibility/2006">
        <mc:Choice xmlns:a14="http://schemas.microsoft.com/office/drawing/2010/main" Requires="a14">
          <p:sp>
            <p:nvSpPr>
              <p:cNvPr id="13" name="文字方塊 12">
                <a:extLst>
                  <a:ext uri="{FF2B5EF4-FFF2-40B4-BE49-F238E27FC236}">
                    <a16:creationId xmlns:a16="http://schemas.microsoft.com/office/drawing/2014/main" id="{5FDE6FAE-3A77-7744-940B-BDB0AF2F88DA}"/>
                  </a:ext>
                </a:extLst>
              </p:cNvPr>
              <p:cNvSpPr txBox="1"/>
              <p:nvPr/>
            </p:nvSpPr>
            <p:spPr bwMode="auto">
              <a:xfrm>
                <a:off x="4098318" y="5084780"/>
                <a:ext cx="540212" cy="55399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lIns="0" tIns="0" rIns="0" bIns="0" rtlCol="0">
                <a:spAutoFit/>
              </a:bodyPr>
              <a:lstStyle/>
              <a:p>
                <a:pPr>
                  <a:buSzPct val="100000"/>
                </a:pPr>
                <a14:m>
                  <m:oMathPara xmlns:m="http://schemas.openxmlformats.org/officeDocument/2006/math">
                    <m:oMathParaPr>
                      <m:jc m:val="centerGroup"/>
                    </m:oMathParaPr>
                    <m:oMath xmlns:m="http://schemas.openxmlformats.org/officeDocument/2006/math">
                      <m:r>
                        <a:rPr kumimoji="1" lang="zh-TW" altLang="en-US" sz="3600" b="1" i="1" smtClean="0">
                          <a:solidFill>
                            <a:srgbClr val="000000"/>
                          </a:solidFill>
                          <a:latin typeface="Cambria Math" panose="02040503050406030204" pitchFamily="18" charset="0"/>
                          <a:ea typeface="標楷體" pitchFamily="65" charset="-120"/>
                          <a:sym typeface="Arial" charset="0"/>
                        </a:rPr>
                        <m:t>→</m:t>
                      </m:r>
                    </m:oMath>
                  </m:oMathPara>
                </a14:m>
                <a:endParaRPr kumimoji="1" lang="zh-TW" altLang="en-US" sz="3600" b="1" dirty="0">
                  <a:solidFill>
                    <a:srgbClr val="000000"/>
                  </a:solidFill>
                  <a:latin typeface="標楷體" pitchFamily="65" charset="-120"/>
                  <a:ea typeface="標楷體" pitchFamily="65" charset="-120"/>
                  <a:sym typeface="Arial" charset="0"/>
                </a:endParaRPr>
              </a:p>
            </p:txBody>
          </p:sp>
        </mc:Choice>
        <mc:Fallback>
          <p:sp>
            <p:nvSpPr>
              <p:cNvPr id="13" name="文字方塊 12">
                <a:extLst>
                  <a:ext uri="{FF2B5EF4-FFF2-40B4-BE49-F238E27FC236}">
                    <a16:creationId xmlns:a16="http://schemas.microsoft.com/office/drawing/2014/main" id="{5FDE6FAE-3A77-7744-940B-BDB0AF2F88DA}"/>
                  </a:ext>
                </a:extLst>
              </p:cNvPr>
              <p:cNvSpPr txBox="1">
                <a:spLocks noRot="1" noChangeAspect="1" noMove="1" noResize="1" noEditPoints="1" noAdjustHandles="1" noChangeArrowheads="1" noChangeShapeType="1" noTextEdit="1"/>
              </p:cNvSpPr>
              <p:nvPr/>
            </p:nvSpPr>
            <p:spPr bwMode="auto">
              <a:xfrm>
                <a:off x="4098318" y="5084780"/>
                <a:ext cx="540212" cy="553998"/>
              </a:xfrm>
              <a:prstGeom prst="rect">
                <a:avLst/>
              </a:prstGeom>
              <a:blipFill>
                <a:blip r:embed="rId7"/>
                <a:stretch>
                  <a:fillRect l="-6977" r="-697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a:noFill/>
                  </a:rPr>
                  <a:t> </a:t>
                </a:r>
              </a:p>
            </p:txBody>
          </p:sp>
        </mc:Fallback>
      </mc:AlternateContent>
    </p:spTree>
    <p:extLst>
      <p:ext uri="{BB962C8B-B14F-4D97-AF65-F5344CB8AC3E}">
        <p14:creationId xmlns:p14="http://schemas.microsoft.com/office/powerpoint/2010/main" val="5581440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E532B9-7FFE-4E4C-B3D0-ED18DEB76A8F}"/>
              </a:ext>
            </a:extLst>
          </p:cNvPr>
          <p:cNvSpPr>
            <a:spLocks noGrp="1"/>
          </p:cNvSpPr>
          <p:nvPr>
            <p:ph type="title"/>
          </p:nvPr>
        </p:nvSpPr>
        <p:spPr/>
        <p:txBody>
          <a:bodyPr/>
          <a:lstStyle/>
          <a:p>
            <a:r>
              <a:rPr lang="zh-TW" altLang="en-US" dirty="0"/>
              <a:t>圖形樣式參數設定 </a:t>
            </a:r>
            <a:r>
              <a:rPr lang="en-US" altLang="zh-TW" dirty="0"/>
              <a:t>– </a:t>
            </a:r>
            <a:r>
              <a:rPr lang="zh-CN" altLang="en-US" dirty="0"/>
              <a:t>點樣式</a:t>
            </a:r>
            <a:endParaRPr lang="zh-TW" altLang="en-US" dirty="0"/>
          </a:p>
        </p:txBody>
      </p:sp>
      <p:sp>
        <p:nvSpPr>
          <p:cNvPr id="3" name="內容版面配置區 2">
            <a:extLst>
              <a:ext uri="{FF2B5EF4-FFF2-40B4-BE49-F238E27FC236}">
                <a16:creationId xmlns:a16="http://schemas.microsoft.com/office/drawing/2014/main" id="{F8E491A3-EAAA-8841-A38F-5947B5CA7778}"/>
              </a:ext>
            </a:extLst>
          </p:cNvPr>
          <p:cNvSpPr>
            <a:spLocks noGrp="1"/>
          </p:cNvSpPr>
          <p:nvPr>
            <p:ph idx="1"/>
          </p:nvPr>
        </p:nvSpPr>
        <p:spPr/>
        <p:txBody>
          <a:bodyPr/>
          <a:lstStyle/>
          <a:p>
            <a:pPr marL="457200" indent="-457200">
              <a:buFont typeface="Arial" panose="020B0604020202020204" pitchFamily="34" charset="0"/>
              <a:buChar char="•"/>
            </a:pPr>
            <a:r>
              <a:rPr lang="zh-TW" altLang="en-US" dirty="0"/>
              <a:t>通常透過修改</a:t>
            </a:r>
            <a:r>
              <a:rPr lang="en" altLang="zh-TW" dirty="0"/>
              <a:t>markers</a:t>
            </a:r>
            <a:r>
              <a:rPr lang="zh-TW" altLang="en-US" dirty="0"/>
              <a:t>參數調整</a:t>
            </a:r>
            <a:endParaRPr lang="en-US" altLang="zh-TW" dirty="0"/>
          </a:p>
          <a:p>
            <a:pPr marL="457200" indent="-457200">
              <a:buFont typeface="Arial" panose="020B0604020202020204" pitchFamily="34" charset="0"/>
              <a:buChar char="•"/>
            </a:pPr>
            <a:r>
              <a:rPr lang="zh-TW" altLang="en-US" dirty="0"/>
              <a:t>可將點改為圓形、方形等</a:t>
            </a:r>
            <a:endParaRPr lang="en-US" altLang="zh-TW" dirty="0"/>
          </a:p>
          <a:p>
            <a:pPr marL="457200" indent="-457200">
              <a:buFont typeface="Arial" panose="020B0604020202020204" pitchFamily="34" charset="0"/>
              <a:buChar char="•"/>
            </a:pPr>
            <a:r>
              <a:rPr lang="zh-TW" altLang="en-US" dirty="0"/>
              <a:t>樣式可</a:t>
            </a:r>
            <a:r>
              <a:rPr lang="zh-TW" altLang="en-US" u="sng" dirty="0">
                <a:hlinkClick r:id="rId2"/>
              </a:rPr>
              <a:t>參考文件</a:t>
            </a:r>
            <a:endParaRPr kumimoji="1" lang="zh-TW" altLang="en-US" dirty="0"/>
          </a:p>
        </p:txBody>
      </p:sp>
      <p:pic>
        <p:nvPicPr>
          <p:cNvPr id="4" name="圖片 3">
            <a:extLst>
              <a:ext uri="{FF2B5EF4-FFF2-40B4-BE49-F238E27FC236}">
                <a16:creationId xmlns:a16="http://schemas.microsoft.com/office/drawing/2014/main" id="{6F5B06EC-D2D2-4C46-8309-6218D738D643}"/>
              </a:ext>
            </a:extLst>
          </p:cNvPr>
          <p:cNvPicPr>
            <a:picLocks noChangeAspect="1"/>
          </p:cNvPicPr>
          <p:nvPr/>
        </p:nvPicPr>
        <p:blipFill>
          <a:blip r:embed="rId3"/>
          <a:stretch>
            <a:fillRect/>
          </a:stretch>
        </p:blipFill>
        <p:spPr>
          <a:xfrm>
            <a:off x="6228184" y="0"/>
            <a:ext cx="2738729" cy="6858000"/>
          </a:xfrm>
          <a:prstGeom prst="rect">
            <a:avLst/>
          </a:prstGeom>
        </p:spPr>
      </p:pic>
      <p:pic>
        <p:nvPicPr>
          <p:cNvPr id="5" name="圖片 4">
            <a:extLst>
              <a:ext uri="{FF2B5EF4-FFF2-40B4-BE49-F238E27FC236}">
                <a16:creationId xmlns:a16="http://schemas.microsoft.com/office/drawing/2014/main" id="{EA8B9237-D4B5-2E41-9306-9D8CE47F3558}"/>
              </a:ext>
            </a:extLst>
          </p:cNvPr>
          <p:cNvPicPr>
            <a:picLocks noChangeAspect="1"/>
          </p:cNvPicPr>
          <p:nvPr/>
        </p:nvPicPr>
        <p:blipFill rotWithShape="1">
          <a:blip r:embed="rId3"/>
          <a:srcRect b="85567"/>
          <a:stretch/>
        </p:blipFill>
        <p:spPr>
          <a:xfrm>
            <a:off x="177087" y="3789041"/>
            <a:ext cx="6116372" cy="2210520"/>
          </a:xfrm>
          <a:prstGeom prst="rect">
            <a:avLst/>
          </a:prstGeom>
        </p:spPr>
      </p:pic>
    </p:spTree>
    <p:extLst>
      <p:ext uri="{BB962C8B-B14F-4D97-AF65-F5344CB8AC3E}">
        <p14:creationId xmlns:p14="http://schemas.microsoft.com/office/powerpoint/2010/main" val="28204317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E532B9-7FFE-4E4C-B3D0-ED18DEB76A8F}"/>
              </a:ext>
            </a:extLst>
          </p:cNvPr>
          <p:cNvSpPr>
            <a:spLocks noGrp="1"/>
          </p:cNvSpPr>
          <p:nvPr>
            <p:ph type="title"/>
          </p:nvPr>
        </p:nvSpPr>
        <p:spPr/>
        <p:txBody>
          <a:bodyPr/>
          <a:lstStyle/>
          <a:p>
            <a:r>
              <a:rPr lang="zh-TW" altLang="en-US" dirty="0"/>
              <a:t>圖形樣式參數設定 </a:t>
            </a:r>
            <a:r>
              <a:rPr lang="en-US" altLang="zh-TW" dirty="0"/>
              <a:t>– </a:t>
            </a:r>
            <a:r>
              <a:rPr lang="zh-CN" altLang="en-US" dirty="0"/>
              <a:t>點樣式</a:t>
            </a:r>
            <a:endParaRPr lang="zh-TW" altLang="en-US" dirty="0"/>
          </a:p>
        </p:txBody>
      </p:sp>
      <p:pic>
        <p:nvPicPr>
          <p:cNvPr id="9" name="內容版面配置區 8">
            <a:extLst>
              <a:ext uri="{FF2B5EF4-FFF2-40B4-BE49-F238E27FC236}">
                <a16:creationId xmlns:a16="http://schemas.microsoft.com/office/drawing/2014/main" id="{C984DEDD-DC25-4347-98A3-A85C9DADD4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5488" y="2966204"/>
            <a:ext cx="8600459" cy="1409115"/>
          </a:xfrm>
        </p:spPr>
      </p:pic>
      <p:sp>
        <p:nvSpPr>
          <p:cNvPr id="8" name="矩形 7">
            <a:extLst>
              <a:ext uri="{FF2B5EF4-FFF2-40B4-BE49-F238E27FC236}">
                <a16:creationId xmlns:a16="http://schemas.microsoft.com/office/drawing/2014/main" id="{91868979-E207-A84F-A81D-65C967F111EB}"/>
              </a:ext>
            </a:extLst>
          </p:cNvPr>
          <p:cNvSpPr/>
          <p:nvPr/>
        </p:nvSpPr>
        <p:spPr>
          <a:xfrm>
            <a:off x="457200" y="6460647"/>
            <a:ext cx="7863408" cy="369332"/>
          </a:xfrm>
          <a:prstGeom prst="rect">
            <a:avLst/>
          </a:prstGeom>
        </p:spPr>
        <p:txBody>
          <a:bodyPr wrap="square">
            <a:spAutoFit/>
          </a:bodyPr>
          <a:lstStyle/>
          <a:p>
            <a:r>
              <a:rPr lang="en" altLang="zh-TW" dirty="0">
                <a:hlinkClick r:id="rId3"/>
              </a:rPr>
              <a:t>https://github.com/yijutseng/DataVisPython/blob/master/matplotlib.ipynb</a:t>
            </a:r>
            <a:endParaRPr lang="zh-TW" altLang="en-US" dirty="0"/>
          </a:p>
        </p:txBody>
      </p:sp>
      <p:pic>
        <p:nvPicPr>
          <p:cNvPr id="5" name="內容版面配置區 9">
            <a:extLst>
              <a:ext uri="{FF2B5EF4-FFF2-40B4-BE49-F238E27FC236}">
                <a16:creationId xmlns:a16="http://schemas.microsoft.com/office/drawing/2014/main" id="{4870A34B-9D72-F648-A461-F28644EC73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179512" y="1498886"/>
            <a:ext cx="6397178" cy="130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圖片 5">
            <a:extLst>
              <a:ext uri="{FF2B5EF4-FFF2-40B4-BE49-F238E27FC236}">
                <a16:creationId xmlns:a16="http://schemas.microsoft.com/office/drawing/2014/main" id="{A79CDA70-D73D-5B4E-9067-28682233AA2D}"/>
              </a:ext>
            </a:extLst>
          </p:cNvPr>
          <p:cNvPicPr>
            <a:picLocks noChangeAspect="1"/>
          </p:cNvPicPr>
          <p:nvPr/>
        </p:nvPicPr>
        <p:blipFill>
          <a:blip r:embed="rId5"/>
          <a:stretch>
            <a:fillRect/>
          </a:stretch>
        </p:blipFill>
        <p:spPr>
          <a:xfrm>
            <a:off x="1005927" y="4585331"/>
            <a:ext cx="2553080" cy="1665304"/>
          </a:xfrm>
          <a:prstGeom prst="rect">
            <a:avLst/>
          </a:prstGeom>
        </p:spPr>
      </p:pic>
      <p:pic>
        <p:nvPicPr>
          <p:cNvPr id="4" name="圖片 3">
            <a:extLst>
              <a:ext uri="{FF2B5EF4-FFF2-40B4-BE49-F238E27FC236}">
                <a16:creationId xmlns:a16="http://schemas.microsoft.com/office/drawing/2014/main" id="{D6F824B3-F8F4-EA4C-AF68-32DF6143812C}"/>
              </a:ext>
            </a:extLst>
          </p:cNvPr>
          <p:cNvPicPr>
            <a:picLocks noChangeAspect="1"/>
          </p:cNvPicPr>
          <p:nvPr/>
        </p:nvPicPr>
        <p:blipFill>
          <a:blip r:embed="rId6"/>
          <a:stretch>
            <a:fillRect/>
          </a:stretch>
        </p:blipFill>
        <p:spPr>
          <a:xfrm>
            <a:off x="4644008" y="3575003"/>
            <a:ext cx="4487334" cy="2926966"/>
          </a:xfrm>
          <a:prstGeom prst="rect">
            <a:avLst/>
          </a:prstGeom>
        </p:spPr>
      </p:pic>
      <mc:AlternateContent xmlns:mc="http://schemas.openxmlformats.org/markup-compatibility/2006">
        <mc:Choice xmlns:a14="http://schemas.microsoft.com/office/drawing/2010/main" Requires="a14">
          <p:sp>
            <p:nvSpPr>
              <p:cNvPr id="10" name="文字方塊 9">
                <a:extLst>
                  <a:ext uri="{FF2B5EF4-FFF2-40B4-BE49-F238E27FC236}">
                    <a16:creationId xmlns:a16="http://schemas.microsoft.com/office/drawing/2014/main" id="{8C49361C-0EF4-7F4B-8D2F-A9F3A83A0E32}"/>
                  </a:ext>
                </a:extLst>
              </p:cNvPr>
              <p:cNvSpPr txBox="1"/>
              <p:nvPr/>
            </p:nvSpPr>
            <p:spPr bwMode="auto">
              <a:xfrm>
                <a:off x="3846859" y="5140984"/>
                <a:ext cx="540212" cy="55399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lIns="0" tIns="0" rIns="0" bIns="0" rtlCol="0">
                <a:spAutoFit/>
              </a:bodyPr>
              <a:lstStyle/>
              <a:p>
                <a:pPr>
                  <a:buSzPct val="100000"/>
                </a:pPr>
                <a14:m>
                  <m:oMathPara xmlns:m="http://schemas.openxmlformats.org/officeDocument/2006/math">
                    <m:oMathParaPr>
                      <m:jc m:val="centerGroup"/>
                    </m:oMathParaPr>
                    <m:oMath xmlns:m="http://schemas.openxmlformats.org/officeDocument/2006/math">
                      <m:r>
                        <a:rPr kumimoji="1" lang="zh-TW" altLang="en-US" sz="3600" b="1" i="1" smtClean="0">
                          <a:solidFill>
                            <a:srgbClr val="000000"/>
                          </a:solidFill>
                          <a:latin typeface="Cambria Math" panose="02040503050406030204" pitchFamily="18" charset="0"/>
                          <a:ea typeface="標楷體" pitchFamily="65" charset="-120"/>
                          <a:sym typeface="Arial" charset="0"/>
                        </a:rPr>
                        <m:t>→</m:t>
                      </m:r>
                    </m:oMath>
                  </m:oMathPara>
                </a14:m>
                <a:endParaRPr kumimoji="1" lang="zh-TW" altLang="en-US" sz="3600" b="1" dirty="0">
                  <a:solidFill>
                    <a:srgbClr val="000000"/>
                  </a:solidFill>
                  <a:latin typeface="標楷體" pitchFamily="65" charset="-120"/>
                  <a:ea typeface="標楷體" pitchFamily="65" charset="-120"/>
                  <a:sym typeface="Arial" charset="0"/>
                </a:endParaRPr>
              </a:p>
            </p:txBody>
          </p:sp>
        </mc:Choice>
        <mc:Fallback>
          <p:sp>
            <p:nvSpPr>
              <p:cNvPr id="10" name="文字方塊 9">
                <a:extLst>
                  <a:ext uri="{FF2B5EF4-FFF2-40B4-BE49-F238E27FC236}">
                    <a16:creationId xmlns:a16="http://schemas.microsoft.com/office/drawing/2014/main" id="{8C49361C-0EF4-7F4B-8D2F-A9F3A83A0E32}"/>
                  </a:ext>
                </a:extLst>
              </p:cNvPr>
              <p:cNvSpPr txBox="1">
                <a:spLocks noRot="1" noChangeAspect="1" noMove="1" noResize="1" noEditPoints="1" noAdjustHandles="1" noChangeArrowheads="1" noChangeShapeType="1" noTextEdit="1"/>
              </p:cNvSpPr>
              <p:nvPr/>
            </p:nvSpPr>
            <p:spPr bwMode="auto">
              <a:xfrm>
                <a:off x="3846859" y="5140984"/>
                <a:ext cx="540212" cy="553998"/>
              </a:xfrm>
              <a:prstGeom prst="rect">
                <a:avLst/>
              </a:prstGeom>
              <a:blipFill>
                <a:blip r:embed="rId7"/>
                <a:stretch>
                  <a:fillRect l="-4651" r="-6977" b="-227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a:noFill/>
                  </a:rPr>
                  <a:t> </a:t>
                </a:r>
              </a:p>
            </p:txBody>
          </p:sp>
        </mc:Fallback>
      </mc:AlternateContent>
    </p:spTree>
    <p:extLst>
      <p:ext uri="{BB962C8B-B14F-4D97-AF65-F5344CB8AC3E}">
        <p14:creationId xmlns:p14="http://schemas.microsoft.com/office/powerpoint/2010/main" val="29786958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E532B9-7FFE-4E4C-B3D0-ED18DEB76A8F}"/>
              </a:ext>
            </a:extLst>
          </p:cNvPr>
          <p:cNvSpPr>
            <a:spLocks noGrp="1"/>
          </p:cNvSpPr>
          <p:nvPr>
            <p:ph type="title"/>
          </p:nvPr>
        </p:nvSpPr>
        <p:spPr/>
        <p:txBody>
          <a:bodyPr/>
          <a:lstStyle/>
          <a:p>
            <a:r>
              <a:rPr lang="zh-TW" altLang="en-US" dirty="0"/>
              <a:t>圖形樣式參數設定 </a:t>
            </a:r>
            <a:r>
              <a:rPr lang="en-US" altLang="zh-TW" dirty="0"/>
              <a:t>– </a:t>
            </a:r>
            <a:r>
              <a:rPr lang="zh-CN" altLang="en-US" dirty="0"/>
              <a:t>線樣式</a:t>
            </a:r>
            <a:endParaRPr lang="zh-TW" altLang="en-US" dirty="0"/>
          </a:p>
        </p:txBody>
      </p:sp>
      <p:sp>
        <p:nvSpPr>
          <p:cNvPr id="7" name="內容版面配置區 6">
            <a:extLst>
              <a:ext uri="{FF2B5EF4-FFF2-40B4-BE49-F238E27FC236}">
                <a16:creationId xmlns:a16="http://schemas.microsoft.com/office/drawing/2014/main" id="{B8BEEF59-0B61-034D-A8B1-572CC19EAFA7}"/>
              </a:ext>
            </a:extLst>
          </p:cNvPr>
          <p:cNvSpPr>
            <a:spLocks noGrp="1"/>
          </p:cNvSpPr>
          <p:nvPr>
            <p:ph idx="1"/>
          </p:nvPr>
        </p:nvSpPr>
        <p:spPr/>
        <p:txBody>
          <a:bodyPr/>
          <a:lstStyle/>
          <a:p>
            <a:pPr marL="457200" indent="-457200">
              <a:buFont typeface="Arial" panose="020B0604020202020204" pitchFamily="34" charset="0"/>
              <a:buChar char="•"/>
            </a:pPr>
            <a:r>
              <a:rPr lang="en" altLang="zh-TW" dirty="0" err="1"/>
              <a:t>linestyle</a:t>
            </a:r>
            <a:r>
              <a:rPr lang="en" altLang="zh-TW" dirty="0"/>
              <a:t>: </a:t>
            </a:r>
            <a:r>
              <a:rPr lang="zh-TW" altLang="en-US" dirty="0"/>
              <a:t>修改線條樣式 （虛線），其他樣式設定可參考</a:t>
            </a:r>
            <a:r>
              <a:rPr lang="zh-TW" altLang="en-US" u="sng" dirty="0">
                <a:hlinkClick r:id="rId2"/>
              </a:rPr>
              <a:t>文件</a:t>
            </a:r>
            <a:endParaRPr lang="zh-TW" altLang="en-US" dirty="0"/>
          </a:p>
        </p:txBody>
      </p:sp>
      <p:pic>
        <p:nvPicPr>
          <p:cNvPr id="11" name="圖片 10">
            <a:extLst>
              <a:ext uri="{FF2B5EF4-FFF2-40B4-BE49-F238E27FC236}">
                <a16:creationId xmlns:a16="http://schemas.microsoft.com/office/drawing/2014/main" id="{17BB7DFE-C994-EF49-ADBF-5A5C68B06FA6}"/>
              </a:ext>
            </a:extLst>
          </p:cNvPr>
          <p:cNvPicPr>
            <a:picLocks noChangeAspect="1"/>
          </p:cNvPicPr>
          <p:nvPr/>
        </p:nvPicPr>
        <p:blipFill>
          <a:blip r:embed="rId3"/>
          <a:stretch>
            <a:fillRect/>
          </a:stretch>
        </p:blipFill>
        <p:spPr>
          <a:xfrm>
            <a:off x="1397000" y="2708920"/>
            <a:ext cx="6350000" cy="5080000"/>
          </a:xfrm>
          <a:prstGeom prst="rect">
            <a:avLst/>
          </a:prstGeom>
        </p:spPr>
      </p:pic>
    </p:spTree>
    <p:extLst>
      <p:ext uri="{BB962C8B-B14F-4D97-AF65-F5344CB8AC3E}">
        <p14:creationId xmlns:p14="http://schemas.microsoft.com/office/powerpoint/2010/main" val="38201813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E532B9-7FFE-4E4C-B3D0-ED18DEB76A8F}"/>
              </a:ext>
            </a:extLst>
          </p:cNvPr>
          <p:cNvSpPr>
            <a:spLocks noGrp="1"/>
          </p:cNvSpPr>
          <p:nvPr>
            <p:ph type="title"/>
          </p:nvPr>
        </p:nvSpPr>
        <p:spPr/>
        <p:txBody>
          <a:bodyPr/>
          <a:lstStyle/>
          <a:p>
            <a:r>
              <a:rPr lang="zh-TW" altLang="en-US" dirty="0"/>
              <a:t>圖形樣式參數設定 </a:t>
            </a:r>
            <a:r>
              <a:rPr lang="en-US" altLang="zh-TW" dirty="0"/>
              <a:t>– </a:t>
            </a:r>
            <a:r>
              <a:rPr lang="zh-CN" altLang="en-US" dirty="0"/>
              <a:t>線樣式</a:t>
            </a:r>
            <a:endParaRPr lang="zh-TW" altLang="en-US" dirty="0"/>
          </a:p>
        </p:txBody>
      </p:sp>
      <p:sp>
        <p:nvSpPr>
          <p:cNvPr id="8" name="矩形 7">
            <a:extLst>
              <a:ext uri="{FF2B5EF4-FFF2-40B4-BE49-F238E27FC236}">
                <a16:creationId xmlns:a16="http://schemas.microsoft.com/office/drawing/2014/main" id="{91868979-E207-A84F-A81D-65C967F111EB}"/>
              </a:ext>
            </a:extLst>
          </p:cNvPr>
          <p:cNvSpPr/>
          <p:nvPr/>
        </p:nvSpPr>
        <p:spPr>
          <a:xfrm>
            <a:off x="457200" y="6460647"/>
            <a:ext cx="7863408" cy="369332"/>
          </a:xfrm>
          <a:prstGeom prst="rect">
            <a:avLst/>
          </a:prstGeom>
        </p:spPr>
        <p:txBody>
          <a:bodyPr wrap="square">
            <a:spAutoFit/>
          </a:bodyPr>
          <a:lstStyle/>
          <a:p>
            <a:r>
              <a:rPr lang="en" altLang="zh-TW" dirty="0">
                <a:hlinkClick r:id="rId2"/>
              </a:rPr>
              <a:t>https://github.com/yijutseng/DataVisPython/blob/master/matplotlib.ipynb</a:t>
            </a:r>
            <a:endParaRPr lang="zh-TW" altLang="en-US" dirty="0"/>
          </a:p>
        </p:txBody>
      </p:sp>
      <p:pic>
        <p:nvPicPr>
          <p:cNvPr id="5" name="內容版面配置區 8">
            <a:extLst>
              <a:ext uri="{FF2B5EF4-FFF2-40B4-BE49-F238E27FC236}">
                <a16:creationId xmlns:a16="http://schemas.microsoft.com/office/drawing/2014/main" id="{0E0C20E2-EF9C-D74A-A04F-AA7DD974C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271771" y="1646522"/>
            <a:ext cx="6028422" cy="987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圖片 5">
            <a:extLst>
              <a:ext uri="{FF2B5EF4-FFF2-40B4-BE49-F238E27FC236}">
                <a16:creationId xmlns:a16="http://schemas.microsoft.com/office/drawing/2014/main" id="{E474E99F-F5E0-B74D-BF57-E0CC05211767}"/>
              </a:ext>
            </a:extLst>
          </p:cNvPr>
          <p:cNvPicPr>
            <a:picLocks noChangeAspect="1"/>
          </p:cNvPicPr>
          <p:nvPr/>
        </p:nvPicPr>
        <p:blipFill>
          <a:blip r:embed="rId4"/>
          <a:stretch>
            <a:fillRect/>
          </a:stretch>
        </p:blipFill>
        <p:spPr>
          <a:xfrm>
            <a:off x="866231" y="4459271"/>
            <a:ext cx="2222337" cy="1449570"/>
          </a:xfrm>
          <a:prstGeom prst="rect">
            <a:avLst/>
          </a:prstGeom>
        </p:spPr>
      </p:pic>
      <p:pic>
        <p:nvPicPr>
          <p:cNvPr id="3" name="圖片 2">
            <a:extLst>
              <a:ext uri="{FF2B5EF4-FFF2-40B4-BE49-F238E27FC236}">
                <a16:creationId xmlns:a16="http://schemas.microsoft.com/office/drawing/2014/main" id="{422E8206-E6E9-594F-B874-E4C6AC64271D}"/>
              </a:ext>
            </a:extLst>
          </p:cNvPr>
          <p:cNvPicPr>
            <a:picLocks noChangeAspect="1"/>
          </p:cNvPicPr>
          <p:nvPr/>
        </p:nvPicPr>
        <p:blipFill>
          <a:blip r:embed="rId5"/>
          <a:stretch>
            <a:fillRect/>
          </a:stretch>
        </p:blipFill>
        <p:spPr>
          <a:xfrm>
            <a:off x="3851920" y="3186036"/>
            <a:ext cx="5020309" cy="3274611"/>
          </a:xfrm>
          <a:prstGeom prst="rect">
            <a:avLst/>
          </a:prstGeom>
        </p:spPr>
      </p:pic>
      <p:pic>
        <p:nvPicPr>
          <p:cNvPr id="9" name="內容版面配置區 8">
            <a:extLst>
              <a:ext uri="{FF2B5EF4-FFF2-40B4-BE49-F238E27FC236}">
                <a16:creationId xmlns:a16="http://schemas.microsoft.com/office/drawing/2014/main" id="{74B8AD49-F79C-3642-9270-17AE69A70084}"/>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492224" y="2672274"/>
            <a:ext cx="6796980" cy="1434045"/>
          </a:xfrm>
        </p:spPr>
      </p:pic>
      <mc:AlternateContent xmlns:mc="http://schemas.openxmlformats.org/markup-compatibility/2006">
        <mc:Choice xmlns:a14="http://schemas.microsoft.com/office/drawing/2010/main" Requires="a14">
          <p:sp>
            <p:nvSpPr>
              <p:cNvPr id="11" name="文字方塊 10">
                <a:extLst>
                  <a:ext uri="{FF2B5EF4-FFF2-40B4-BE49-F238E27FC236}">
                    <a16:creationId xmlns:a16="http://schemas.microsoft.com/office/drawing/2014/main" id="{A75E8976-63AB-D34C-AF01-F77BD9F27892}"/>
                  </a:ext>
                </a:extLst>
              </p:cNvPr>
              <p:cNvSpPr txBox="1"/>
              <p:nvPr/>
            </p:nvSpPr>
            <p:spPr bwMode="auto">
              <a:xfrm>
                <a:off x="3285817" y="4890061"/>
                <a:ext cx="540212" cy="55399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lIns="0" tIns="0" rIns="0" bIns="0" rtlCol="0">
                <a:spAutoFit/>
              </a:bodyPr>
              <a:lstStyle/>
              <a:p>
                <a:pPr>
                  <a:buSzPct val="100000"/>
                </a:pPr>
                <a14:m>
                  <m:oMathPara xmlns:m="http://schemas.openxmlformats.org/officeDocument/2006/math">
                    <m:oMathParaPr>
                      <m:jc m:val="centerGroup"/>
                    </m:oMathParaPr>
                    <m:oMath xmlns:m="http://schemas.openxmlformats.org/officeDocument/2006/math">
                      <m:r>
                        <a:rPr kumimoji="1" lang="zh-TW" altLang="en-US" sz="3600" b="1" i="1" smtClean="0">
                          <a:solidFill>
                            <a:srgbClr val="000000"/>
                          </a:solidFill>
                          <a:latin typeface="Cambria Math" panose="02040503050406030204" pitchFamily="18" charset="0"/>
                          <a:ea typeface="標楷體" pitchFamily="65" charset="-120"/>
                          <a:sym typeface="Arial" charset="0"/>
                        </a:rPr>
                        <m:t>→</m:t>
                      </m:r>
                    </m:oMath>
                  </m:oMathPara>
                </a14:m>
                <a:endParaRPr kumimoji="1" lang="zh-TW" altLang="en-US" sz="3600" b="1" dirty="0">
                  <a:solidFill>
                    <a:srgbClr val="000000"/>
                  </a:solidFill>
                  <a:latin typeface="標楷體" pitchFamily="65" charset="-120"/>
                  <a:ea typeface="標楷體" pitchFamily="65" charset="-120"/>
                  <a:sym typeface="Arial" charset="0"/>
                </a:endParaRPr>
              </a:p>
            </p:txBody>
          </p:sp>
        </mc:Choice>
        <mc:Fallback>
          <p:sp>
            <p:nvSpPr>
              <p:cNvPr id="11" name="文字方塊 10">
                <a:extLst>
                  <a:ext uri="{FF2B5EF4-FFF2-40B4-BE49-F238E27FC236}">
                    <a16:creationId xmlns:a16="http://schemas.microsoft.com/office/drawing/2014/main" id="{A75E8976-63AB-D34C-AF01-F77BD9F27892}"/>
                  </a:ext>
                </a:extLst>
              </p:cNvPr>
              <p:cNvSpPr txBox="1">
                <a:spLocks noRot="1" noChangeAspect="1" noMove="1" noResize="1" noEditPoints="1" noAdjustHandles="1" noChangeArrowheads="1" noChangeShapeType="1" noTextEdit="1"/>
              </p:cNvSpPr>
              <p:nvPr/>
            </p:nvSpPr>
            <p:spPr bwMode="auto">
              <a:xfrm>
                <a:off x="3285817" y="4890061"/>
                <a:ext cx="540212" cy="553998"/>
              </a:xfrm>
              <a:prstGeom prst="rect">
                <a:avLst/>
              </a:prstGeom>
              <a:blipFill>
                <a:blip r:embed="rId7"/>
                <a:stretch>
                  <a:fillRect l="-6977" r="-697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a:noFill/>
                  </a:rPr>
                  <a:t> </a:t>
                </a:r>
              </a:p>
            </p:txBody>
          </p:sp>
        </mc:Fallback>
      </mc:AlternateContent>
    </p:spTree>
    <p:extLst>
      <p:ext uri="{BB962C8B-B14F-4D97-AF65-F5344CB8AC3E}">
        <p14:creationId xmlns:p14="http://schemas.microsoft.com/office/powerpoint/2010/main" val="14009238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E532B9-7FFE-4E4C-B3D0-ED18DEB76A8F}"/>
              </a:ext>
            </a:extLst>
          </p:cNvPr>
          <p:cNvSpPr>
            <a:spLocks noGrp="1"/>
          </p:cNvSpPr>
          <p:nvPr>
            <p:ph type="title"/>
          </p:nvPr>
        </p:nvSpPr>
        <p:spPr/>
        <p:txBody>
          <a:bodyPr/>
          <a:lstStyle/>
          <a:p>
            <a:r>
              <a:rPr lang="zh-TW" altLang="en-US" dirty="0"/>
              <a:t>圖形樣式參數設定 </a:t>
            </a:r>
            <a:r>
              <a:rPr lang="en-US" altLang="zh-TW" dirty="0"/>
              <a:t>– XY</a:t>
            </a:r>
            <a:r>
              <a:rPr lang="zh-CN" altLang="en-US" dirty="0"/>
              <a:t>軸名字</a:t>
            </a:r>
            <a:endParaRPr lang="zh-TW" altLang="en-US" dirty="0"/>
          </a:p>
        </p:txBody>
      </p:sp>
      <p:sp>
        <p:nvSpPr>
          <p:cNvPr id="8" name="矩形 7">
            <a:extLst>
              <a:ext uri="{FF2B5EF4-FFF2-40B4-BE49-F238E27FC236}">
                <a16:creationId xmlns:a16="http://schemas.microsoft.com/office/drawing/2014/main" id="{91868979-E207-A84F-A81D-65C967F111EB}"/>
              </a:ext>
            </a:extLst>
          </p:cNvPr>
          <p:cNvSpPr/>
          <p:nvPr/>
        </p:nvSpPr>
        <p:spPr>
          <a:xfrm>
            <a:off x="457200" y="6460647"/>
            <a:ext cx="7863408" cy="369332"/>
          </a:xfrm>
          <a:prstGeom prst="rect">
            <a:avLst/>
          </a:prstGeom>
        </p:spPr>
        <p:txBody>
          <a:bodyPr wrap="square">
            <a:spAutoFit/>
          </a:bodyPr>
          <a:lstStyle/>
          <a:p>
            <a:r>
              <a:rPr lang="en" altLang="zh-TW" dirty="0">
                <a:hlinkClick r:id="rId2"/>
              </a:rPr>
              <a:t>https://github.com/yijutseng/DataVisPython/blob/master/matplotlib.ipynb</a:t>
            </a:r>
            <a:endParaRPr lang="zh-TW" altLang="en-US" dirty="0"/>
          </a:p>
        </p:txBody>
      </p:sp>
      <p:pic>
        <p:nvPicPr>
          <p:cNvPr id="4" name="圖片 3">
            <a:extLst>
              <a:ext uri="{FF2B5EF4-FFF2-40B4-BE49-F238E27FC236}">
                <a16:creationId xmlns:a16="http://schemas.microsoft.com/office/drawing/2014/main" id="{F549364F-F9A1-9F44-86D7-700E2FBB9A6C}"/>
              </a:ext>
            </a:extLst>
          </p:cNvPr>
          <p:cNvPicPr>
            <a:picLocks noChangeAspect="1"/>
          </p:cNvPicPr>
          <p:nvPr/>
        </p:nvPicPr>
        <p:blipFill>
          <a:blip r:embed="rId3"/>
          <a:stretch>
            <a:fillRect/>
          </a:stretch>
        </p:blipFill>
        <p:spPr>
          <a:xfrm>
            <a:off x="2771800" y="2664966"/>
            <a:ext cx="5770984" cy="3795681"/>
          </a:xfrm>
          <a:prstGeom prst="rect">
            <a:avLst/>
          </a:prstGeom>
        </p:spPr>
      </p:pic>
      <p:pic>
        <p:nvPicPr>
          <p:cNvPr id="11" name="內容版面配置區 10">
            <a:extLst>
              <a:ext uri="{FF2B5EF4-FFF2-40B4-BE49-F238E27FC236}">
                <a16:creationId xmlns:a16="http://schemas.microsoft.com/office/drawing/2014/main" id="{C67ABBAF-ED4A-494E-9631-BEAE85A881C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81000" y="1609833"/>
            <a:ext cx="8511480" cy="2656763"/>
          </a:xfrm>
        </p:spPr>
      </p:pic>
    </p:spTree>
    <p:extLst>
      <p:ext uri="{BB962C8B-B14F-4D97-AF65-F5344CB8AC3E}">
        <p14:creationId xmlns:p14="http://schemas.microsoft.com/office/powerpoint/2010/main" val="32371730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E532B9-7FFE-4E4C-B3D0-ED18DEB76A8F}"/>
              </a:ext>
            </a:extLst>
          </p:cNvPr>
          <p:cNvSpPr>
            <a:spLocks noGrp="1"/>
          </p:cNvSpPr>
          <p:nvPr>
            <p:ph type="title"/>
          </p:nvPr>
        </p:nvSpPr>
        <p:spPr/>
        <p:txBody>
          <a:bodyPr/>
          <a:lstStyle/>
          <a:p>
            <a:r>
              <a:rPr lang="zh-TW" altLang="en-US" dirty="0"/>
              <a:t>圖形樣式參數設定 </a:t>
            </a:r>
            <a:r>
              <a:rPr lang="en-US" altLang="zh-TW" dirty="0"/>
              <a:t>– </a:t>
            </a:r>
            <a:r>
              <a:rPr lang="zh-CN" altLang="en-US" dirty="0"/>
              <a:t>標題</a:t>
            </a:r>
            <a:endParaRPr lang="zh-TW" altLang="en-US" dirty="0"/>
          </a:p>
        </p:txBody>
      </p:sp>
      <p:sp>
        <p:nvSpPr>
          <p:cNvPr id="8" name="矩形 7">
            <a:extLst>
              <a:ext uri="{FF2B5EF4-FFF2-40B4-BE49-F238E27FC236}">
                <a16:creationId xmlns:a16="http://schemas.microsoft.com/office/drawing/2014/main" id="{91868979-E207-A84F-A81D-65C967F111EB}"/>
              </a:ext>
            </a:extLst>
          </p:cNvPr>
          <p:cNvSpPr/>
          <p:nvPr/>
        </p:nvSpPr>
        <p:spPr>
          <a:xfrm>
            <a:off x="457200" y="6460647"/>
            <a:ext cx="7863408" cy="369332"/>
          </a:xfrm>
          <a:prstGeom prst="rect">
            <a:avLst/>
          </a:prstGeom>
        </p:spPr>
        <p:txBody>
          <a:bodyPr wrap="square">
            <a:spAutoFit/>
          </a:bodyPr>
          <a:lstStyle/>
          <a:p>
            <a:r>
              <a:rPr lang="en" altLang="zh-TW" dirty="0">
                <a:hlinkClick r:id="rId2"/>
              </a:rPr>
              <a:t>https://github.com/yijutseng/DataVisPython/blob/master/matplotlib.ipynb</a:t>
            </a:r>
            <a:endParaRPr lang="zh-TW" altLang="en-US" dirty="0"/>
          </a:p>
        </p:txBody>
      </p:sp>
      <p:pic>
        <p:nvPicPr>
          <p:cNvPr id="4" name="圖片 3">
            <a:extLst>
              <a:ext uri="{FF2B5EF4-FFF2-40B4-BE49-F238E27FC236}">
                <a16:creationId xmlns:a16="http://schemas.microsoft.com/office/drawing/2014/main" id="{E2542983-49CA-C542-8693-CF51325BEFA0}"/>
              </a:ext>
            </a:extLst>
          </p:cNvPr>
          <p:cNvPicPr>
            <a:picLocks noChangeAspect="1"/>
          </p:cNvPicPr>
          <p:nvPr/>
        </p:nvPicPr>
        <p:blipFill>
          <a:blip r:embed="rId3"/>
          <a:stretch>
            <a:fillRect/>
          </a:stretch>
        </p:blipFill>
        <p:spPr>
          <a:xfrm>
            <a:off x="4388904" y="2173249"/>
            <a:ext cx="6569732" cy="4438611"/>
          </a:xfrm>
          <a:prstGeom prst="rect">
            <a:avLst/>
          </a:prstGeom>
        </p:spPr>
      </p:pic>
      <p:pic>
        <p:nvPicPr>
          <p:cNvPr id="6" name="內容版面配置區 5">
            <a:extLst>
              <a:ext uri="{FF2B5EF4-FFF2-40B4-BE49-F238E27FC236}">
                <a16:creationId xmlns:a16="http://schemas.microsoft.com/office/drawing/2014/main" id="{507BB573-777B-B845-8C00-8F31BB9C13ED}"/>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57200" y="1484784"/>
            <a:ext cx="6923112" cy="2555916"/>
          </a:xfrm>
        </p:spPr>
      </p:pic>
    </p:spTree>
    <p:extLst>
      <p:ext uri="{BB962C8B-B14F-4D97-AF65-F5344CB8AC3E}">
        <p14:creationId xmlns:p14="http://schemas.microsoft.com/office/powerpoint/2010/main" val="8394717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E532B9-7FFE-4E4C-B3D0-ED18DEB76A8F}"/>
              </a:ext>
            </a:extLst>
          </p:cNvPr>
          <p:cNvSpPr>
            <a:spLocks noGrp="1"/>
          </p:cNvSpPr>
          <p:nvPr>
            <p:ph type="title"/>
          </p:nvPr>
        </p:nvSpPr>
        <p:spPr/>
        <p:txBody>
          <a:bodyPr/>
          <a:lstStyle/>
          <a:p>
            <a:r>
              <a:rPr lang="zh-TW" altLang="en-US" dirty="0"/>
              <a:t>圖形匯出與分享</a:t>
            </a:r>
            <a:r>
              <a:rPr lang="en-US" altLang="zh-TW" dirty="0"/>
              <a:t>–</a:t>
            </a:r>
            <a:r>
              <a:rPr lang="zh-TW" altLang="en-US" dirty="0"/>
              <a:t>儲存</a:t>
            </a:r>
          </a:p>
        </p:txBody>
      </p:sp>
      <p:sp>
        <p:nvSpPr>
          <p:cNvPr id="8" name="矩形 7">
            <a:extLst>
              <a:ext uri="{FF2B5EF4-FFF2-40B4-BE49-F238E27FC236}">
                <a16:creationId xmlns:a16="http://schemas.microsoft.com/office/drawing/2014/main" id="{91868979-E207-A84F-A81D-65C967F111EB}"/>
              </a:ext>
            </a:extLst>
          </p:cNvPr>
          <p:cNvSpPr/>
          <p:nvPr/>
        </p:nvSpPr>
        <p:spPr>
          <a:xfrm>
            <a:off x="457200" y="6460647"/>
            <a:ext cx="7863408" cy="369332"/>
          </a:xfrm>
          <a:prstGeom prst="rect">
            <a:avLst/>
          </a:prstGeom>
        </p:spPr>
        <p:txBody>
          <a:bodyPr wrap="square">
            <a:spAutoFit/>
          </a:bodyPr>
          <a:lstStyle/>
          <a:p>
            <a:r>
              <a:rPr lang="en" altLang="zh-TW" dirty="0">
                <a:hlinkClick r:id="rId2"/>
              </a:rPr>
              <a:t>https://github.com/yijutseng/DataVisPython/blob/master/matplotlib.ipynb</a:t>
            </a:r>
            <a:endParaRPr lang="zh-TW" altLang="en-US" dirty="0"/>
          </a:p>
        </p:txBody>
      </p:sp>
      <p:pic>
        <p:nvPicPr>
          <p:cNvPr id="7" name="圖片 6">
            <a:extLst>
              <a:ext uri="{FF2B5EF4-FFF2-40B4-BE49-F238E27FC236}">
                <a16:creationId xmlns:a16="http://schemas.microsoft.com/office/drawing/2014/main" id="{4D98FAB4-2C24-EE49-9B80-A0DEBF43B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 y="1645443"/>
            <a:ext cx="8189997" cy="2991129"/>
          </a:xfrm>
          <a:prstGeom prst="rect">
            <a:avLst/>
          </a:prstGeom>
        </p:spPr>
      </p:pic>
      <p:pic>
        <p:nvPicPr>
          <p:cNvPr id="5" name="內容版面配置區 4">
            <a:extLst>
              <a:ext uri="{FF2B5EF4-FFF2-40B4-BE49-F238E27FC236}">
                <a16:creationId xmlns:a16="http://schemas.microsoft.com/office/drawing/2014/main" id="{9E0EFD55-EBCC-8D46-B049-31C1936726C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298846" y="4221088"/>
            <a:ext cx="2457134" cy="2006972"/>
          </a:xfrm>
        </p:spPr>
      </p:pic>
    </p:spTree>
    <p:extLst>
      <p:ext uri="{BB962C8B-B14F-4D97-AF65-F5344CB8AC3E}">
        <p14:creationId xmlns:p14="http://schemas.microsoft.com/office/powerpoint/2010/main" val="36889294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8F49F4E-980C-F448-9AA8-EF095F71DEFC}"/>
              </a:ext>
            </a:extLst>
          </p:cNvPr>
          <p:cNvSpPr>
            <a:spLocks noGrp="1"/>
          </p:cNvSpPr>
          <p:nvPr>
            <p:ph type="title"/>
          </p:nvPr>
        </p:nvSpPr>
        <p:spPr/>
        <p:txBody>
          <a:bodyPr/>
          <a:lstStyle/>
          <a:p>
            <a:r>
              <a:rPr kumimoji="1" lang="en" altLang="zh-TW" dirty="0"/>
              <a:t>Python</a:t>
            </a:r>
            <a:r>
              <a:rPr kumimoji="1" lang="zh-TW" altLang="en-US" dirty="0"/>
              <a:t>資料視覺化參考資料</a:t>
            </a:r>
          </a:p>
        </p:txBody>
      </p:sp>
      <p:sp>
        <p:nvSpPr>
          <p:cNvPr id="3" name="內容版面配置區 2">
            <a:extLst>
              <a:ext uri="{FF2B5EF4-FFF2-40B4-BE49-F238E27FC236}">
                <a16:creationId xmlns:a16="http://schemas.microsoft.com/office/drawing/2014/main" id="{A70A8B0A-D452-C047-B980-9F4CF7646B50}"/>
              </a:ext>
            </a:extLst>
          </p:cNvPr>
          <p:cNvSpPr>
            <a:spLocks noGrp="1"/>
          </p:cNvSpPr>
          <p:nvPr>
            <p:ph idx="1"/>
          </p:nvPr>
        </p:nvSpPr>
        <p:spPr/>
        <p:txBody>
          <a:bodyPr/>
          <a:lstStyle/>
          <a:p>
            <a:pPr marL="457200" indent="-457200">
              <a:buFont typeface="Arial" panose="020B0604020202020204" pitchFamily="34" charset="0"/>
              <a:buChar char="•"/>
            </a:pPr>
            <a:r>
              <a:rPr lang="en" altLang="zh-TW" u="sng" dirty="0">
                <a:hlinkClick r:id="rId2"/>
              </a:rPr>
              <a:t>Python Graph Gallery</a:t>
            </a:r>
            <a:endParaRPr lang="en" altLang="zh-TW" dirty="0"/>
          </a:p>
          <a:p>
            <a:pPr marL="457200" indent="-457200">
              <a:buFont typeface="Arial" panose="020B0604020202020204" pitchFamily="34" charset="0"/>
              <a:buChar char="•"/>
            </a:pPr>
            <a:r>
              <a:rPr lang="en" altLang="zh-TW" u="sng" dirty="0">
                <a:hlinkClick r:id="rId3"/>
              </a:rPr>
              <a:t>Matplotlib</a:t>
            </a:r>
            <a:r>
              <a:rPr lang="zh-TW" altLang="en-US" u="sng" dirty="0">
                <a:hlinkClick r:id="rId3"/>
              </a:rPr>
              <a:t>官方說明文件</a:t>
            </a:r>
            <a:endParaRPr lang="zh-TW" altLang="en-US" dirty="0"/>
          </a:p>
          <a:p>
            <a:pPr marL="457200" indent="-457200">
              <a:buFont typeface="Arial" panose="020B0604020202020204" pitchFamily="34" charset="0"/>
              <a:buChar char="•"/>
            </a:pPr>
            <a:r>
              <a:rPr lang="en" altLang="zh-TW" u="sng" dirty="0">
                <a:hlinkClick r:id="rId4"/>
              </a:rPr>
              <a:t>Seaborn</a:t>
            </a:r>
            <a:r>
              <a:rPr lang="zh-TW" altLang="en-US" u="sng" dirty="0">
                <a:hlinkClick r:id="rId4"/>
              </a:rPr>
              <a:t>官方說明文件</a:t>
            </a:r>
            <a:endParaRPr lang="zh-TW" altLang="en-US" dirty="0"/>
          </a:p>
          <a:p>
            <a:endParaRPr kumimoji="1" lang="zh-TW" altLang="en-US" dirty="0"/>
          </a:p>
        </p:txBody>
      </p:sp>
    </p:spTree>
    <p:extLst>
      <p:ext uri="{BB962C8B-B14F-4D97-AF65-F5344CB8AC3E}">
        <p14:creationId xmlns:p14="http://schemas.microsoft.com/office/powerpoint/2010/main" val="1977216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0564F9-24D1-CE48-A4AF-E72149167056}"/>
              </a:ext>
            </a:extLst>
          </p:cNvPr>
          <p:cNvSpPr>
            <a:spLocks noGrp="1"/>
          </p:cNvSpPr>
          <p:nvPr>
            <p:ph type="title"/>
          </p:nvPr>
        </p:nvSpPr>
        <p:spPr/>
        <p:txBody>
          <a:bodyPr/>
          <a:lstStyle/>
          <a:p>
            <a:r>
              <a:rPr kumimoji="1" lang="zh-TW" altLang="en-US" dirty="0"/>
              <a:t>載入所需套件</a:t>
            </a:r>
          </a:p>
        </p:txBody>
      </p:sp>
      <p:sp>
        <p:nvSpPr>
          <p:cNvPr id="3" name="內容版面配置區 2">
            <a:extLst>
              <a:ext uri="{FF2B5EF4-FFF2-40B4-BE49-F238E27FC236}">
                <a16:creationId xmlns:a16="http://schemas.microsoft.com/office/drawing/2014/main" id="{95CFA6BC-7CEB-474F-9299-DF7CAC42871F}"/>
              </a:ext>
            </a:extLst>
          </p:cNvPr>
          <p:cNvSpPr>
            <a:spLocks noGrp="1"/>
          </p:cNvSpPr>
          <p:nvPr>
            <p:ph idx="1"/>
          </p:nvPr>
        </p:nvSpPr>
        <p:spPr/>
        <p:txBody>
          <a:bodyPr/>
          <a:lstStyle/>
          <a:p>
            <a:pPr marL="514350" indent="-514350">
              <a:buFont typeface="+mj-lt"/>
              <a:buAutoNum type="arabicPeriod"/>
            </a:pPr>
            <a:r>
              <a:rPr kumimoji="1" lang="en" altLang="zh-TW" b="1" dirty="0"/>
              <a:t>matplotlib</a:t>
            </a:r>
            <a:r>
              <a:rPr kumimoji="1" lang="en" altLang="zh-TW" dirty="0"/>
              <a:t>: </a:t>
            </a:r>
            <a:r>
              <a:rPr kumimoji="1" lang="zh-TW" altLang="en-US" dirty="0"/>
              <a:t>最熱門的</a:t>
            </a:r>
            <a:r>
              <a:rPr kumimoji="1" lang="en" altLang="zh-TW" dirty="0"/>
              <a:t>Python 2D </a:t>
            </a:r>
            <a:r>
              <a:rPr kumimoji="1" lang="zh-TW" altLang="en-US" dirty="0"/>
              <a:t>畫圖套件</a:t>
            </a:r>
            <a:endParaRPr kumimoji="1" lang="en-US" altLang="zh-TW" dirty="0"/>
          </a:p>
          <a:p>
            <a:pPr marL="623888" lvl="1" indent="-514350"/>
            <a:r>
              <a:rPr kumimoji="1" lang="en" altLang="zh-TW" dirty="0"/>
              <a:t>https://</a:t>
            </a:r>
            <a:r>
              <a:rPr kumimoji="1" lang="en" altLang="zh-TW" dirty="0" err="1"/>
              <a:t>matplotlib.org</a:t>
            </a:r>
            <a:r>
              <a:rPr kumimoji="1" lang="en" altLang="zh-TW" dirty="0"/>
              <a:t>/</a:t>
            </a:r>
            <a:endParaRPr kumimoji="1" lang="zh-TW" altLang="en-US" dirty="0"/>
          </a:p>
          <a:p>
            <a:pPr marL="514350" indent="-514350">
              <a:buFont typeface="+mj-lt"/>
              <a:buAutoNum type="arabicPeriod"/>
            </a:pPr>
            <a:r>
              <a:rPr kumimoji="1" lang="en" altLang="zh-TW" b="1" dirty="0"/>
              <a:t>seaborn</a:t>
            </a:r>
            <a:r>
              <a:rPr kumimoji="1" lang="en" altLang="zh-TW" dirty="0"/>
              <a:t>: </a:t>
            </a:r>
            <a:r>
              <a:rPr kumimoji="1" lang="zh-TW" altLang="en-US" dirty="0"/>
              <a:t>以</a:t>
            </a:r>
            <a:r>
              <a:rPr kumimoji="1" lang="en" altLang="zh-TW" dirty="0"/>
              <a:t>matplotlib</a:t>
            </a:r>
            <a:r>
              <a:rPr kumimoji="1" lang="zh-TW" altLang="en-US" dirty="0"/>
              <a:t>為基礎的畫圖套件，可以更容易地探索資料的樣態</a:t>
            </a:r>
            <a:endParaRPr kumimoji="1" lang="en-US" altLang="zh-TW" dirty="0"/>
          </a:p>
          <a:p>
            <a:pPr marL="623888" lvl="1" indent="-514350"/>
            <a:r>
              <a:rPr kumimoji="1" lang="en" altLang="zh-TW" dirty="0"/>
              <a:t>https://</a:t>
            </a:r>
            <a:r>
              <a:rPr kumimoji="1" lang="en" altLang="zh-TW" dirty="0" err="1"/>
              <a:t>seaborn.pydata.org</a:t>
            </a:r>
            <a:r>
              <a:rPr kumimoji="1" lang="en" altLang="zh-TW" dirty="0"/>
              <a:t>/</a:t>
            </a:r>
            <a:endParaRPr kumimoji="1" lang="zh-TW" altLang="en-US" dirty="0"/>
          </a:p>
          <a:p>
            <a:pPr marL="514350" indent="-514350">
              <a:buFont typeface="+mj-lt"/>
              <a:buAutoNum type="arabicPeriod"/>
            </a:pPr>
            <a:r>
              <a:rPr kumimoji="1" lang="en" altLang="zh-TW" b="1" dirty="0"/>
              <a:t>pandas</a:t>
            </a:r>
            <a:r>
              <a:rPr kumimoji="1" lang="en" altLang="zh-TW" dirty="0"/>
              <a:t>: Python</a:t>
            </a:r>
            <a:r>
              <a:rPr kumimoji="1" lang="zh-TW" altLang="en-US" dirty="0"/>
              <a:t>中重要的資料分析套件</a:t>
            </a:r>
            <a:endParaRPr kumimoji="1" lang="en-US" altLang="zh-TW" dirty="0"/>
          </a:p>
          <a:p>
            <a:pPr marL="623888" lvl="1" indent="-514350"/>
            <a:r>
              <a:rPr kumimoji="1" lang="en" altLang="zh-TW" dirty="0"/>
              <a:t>https://</a:t>
            </a:r>
            <a:r>
              <a:rPr kumimoji="1" lang="en" altLang="zh-TW" dirty="0" err="1"/>
              <a:t>pandas.pydata.org</a:t>
            </a:r>
            <a:r>
              <a:rPr kumimoji="1" lang="en" altLang="zh-TW" dirty="0"/>
              <a:t>/</a:t>
            </a:r>
            <a:endParaRPr kumimoji="1" lang="zh-TW" altLang="en-US" dirty="0"/>
          </a:p>
        </p:txBody>
      </p:sp>
    </p:spTree>
    <p:extLst>
      <p:ext uri="{BB962C8B-B14F-4D97-AF65-F5344CB8AC3E}">
        <p14:creationId xmlns:p14="http://schemas.microsoft.com/office/powerpoint/2010/main" val="1451963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DAED61-0436-A548-9A16-41785A5EEA7B}"/>
              </a:ext>
            </a:extLst>
          </p:cNvPr>
          <p:cNvSpPr>
            <a:spLocks noGrp="1"/>
          </p:cNvSpPr>
          <p:nvPr>
            <p:ph type="title"/>
          </p:nvPr>
        </p:nvSpPr>
        <p:spPr/>
        <p:txBody>
          <a:bodyPr/>
          <a:lstStyle/>
          <a:p>
            <a:r>
              <a:rPr kumimoji="1" lang="zh-TW" altLang="en-US" dirty="0"/>
              <a:t>載入所需套件</a:t>
            </a:r>
          </a:p>
        </p:txBody>
      </p:sp>
      <p:pic>
        <p:nvPicPr>
          <p:cNvPr id="7" name="內容版面配置區 6">
            <a:extLst>
              <a:ext uri="{FF2B5EF4-FFF2-40B4-BE49-F238E27FC236}">
                <a16:creationId xmlns:a16="http://schemas.microsoft.com/office/drawing/2014/main" id="{3760C936-9E8B-B84D-886F-7E10028D96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9552" y="1916832"/>
            <a:ext cx="7863408" cy="3424387"/>
          </a:xfrm>
        </p:spPr>
      </p:pic>
      <p:sp>
        <p:nvSpPr>
          <p:cNvPr id="8" name="矩形 7">
            <a:extLst>
              <a:ext uri="{FF2B5EF4-FFF2-40B4-BE49-F238E27FC236}">
                <a16:creationId xmlns:a16="http://schemas.microsoft.com/office/drawing/2014/main" id="{B45866E6-33E9-F743-8632-53CFD6E89187}"/>
              </a:ext>
            </a:extLst>
          </p:cNvPr>
          <p:cNvSpPr/>
          <p:nvPr/>
        </p:nvSpPr>
        <p:spPr>
          <a:xfrm>
            <a:off x="539552" y="5917408"/>
            <a:ext cx="7863408" cy="369332"/>
          </a:xfrm>
          <a:prstGeom prst="rect">
            <a:avLst/>
          </a:prstGeom>
        </p:spPr>
        <p:txBody>
          <a:bodyPr wrap="square">
            <a:spAutoFit/>
          </a:bodyPr>
          <a:lstStyle/>
          <a:p>
            <a:r>
              <a:rPr lang="en" altLang="zh-TW" dirty="0">
                <a:hlinkClick r:id="rId3"/>
              </a:rPr>
              <a:t>https://github.com/yijutseng/DataVisPython/blob/master/matplotlib.ipynb</a:t>
            </a:r>
            <a:endParaRPr lang="zh-TW" altLang="en-US" dirty="0"/>
          </a:p>
        </p:txBody>
      </p:sp>
    </p:spTree>
    <p:extLst>
      <p:ext uri="{BB962C8B-B14F-4D97-AF65-F5344CB8AC3E}">
        <p14:creationId xmlns:p14="http://schemas.microsoft.com/office/powerpoint/2010/main" val="352889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AC1534-C0E6-8B41-AC5C-04661B052975}"/>
              </a:ext>
            </a:extLst>
          </p:cNvPr>
          <p:cNvSpPr>
            <a:spLocks noGrp="1"/>
          </p:cNvSpPr>
          <p:nvPr>
            <p:ph type="title"/>
          </p:nvPr>
        </p:nvSpPr>
        <p:spPr/>
        <p:txBody>
          <a:bodyPr/>
          <a:lstStyle/>
          <a:p>
            <a:r>
              <a:rPr kumimoji="1" lang="zh-TW" altLang="en-US" dirty="0"/>
              <a:t>使用資料介紹</a:t>
            </a:r>
            <a:endParaRPr kumimoji="1" lang="en-US" altLang="zh-TW" dirty="0"/>
          </a:p>
        </p:txBody>
      </p:sp>
      <p:sp>
        <p:nvSpPr>
          <p:cNvPr id="3" name="內容版面配置區 2">
            <a:extLst>
              <a:ext uri="{FF2B5EF4-FFF2-40B4-BE49-F238E27FC236}">
                <a16:creationId xmlns:a16="http://schemas.microsoft.com/office/drawing/2014/main" id="{999A7B38-FDF9-D747-998A-0F34AAB20C23}"/>
              </a:ext>
            </a:extLst>
          </p:cNvPr>
          <p:cNvSpPr>
            <a:spLocks noGrp="1"/>
          </p:cNvSpPr>
          <p:nvPr>
            <p:ph idx="1"/>
          </p:nvPr>
        </p:nvSpPr>
        <p:spPr/>
        <p:txBody>
          <a:bodyPr/>
          <a:lstStyle/>
          <a:p>
            <a:pPr marL="457200" indent="-457200">
              <a:buFont typeface="Arial" panose="020B0604020202020204" pitchFamily="34" charset="0"/>
              <a:buChar char="•"/>
            </a:pPr>
            <a:r>
              <a:rPr lang="en" altLang="zh-TW" dirty="0"/>
              <a:t>UCI</a:t>
            </a:r>
            <a:r>
              <a:rPr lang="zh-TW" altLang="en-US" dirty="0"/>
              <a:t>資料集中的</a:t>
            </a:r>
            <a:r>
              <a:rPr lang="zh-TW" altLang="en-US" u="sng" dirty="0">
                <a:hlinkClick r:id="rId2"/>
              </a:rPr>
              <a:t>北京空氣污染數據</a:t>
            </a:r>
            <a:endParaRPr lang="en-US" altLang="zh-TW" u="sng" dirty="0"/>
          </a:p>
          <a:p>
            <a:pPr marL="457200" indent="-457200">
              <a:buFont typeface="Arial" panose="020B0604020202020204" pitchFamily="34" charset="0"/>
              <a:buChar char="•"/>
            </a:pPr>
            <a:r>
              <a:rPr lang="zh-TW" altLang="en-US" dirty="0"/>
              <a:t>北京市</a:t>
            </a:r>
            <a:r>
              <a:rPr lang="en-US" altLang="zh-TW" dirty="0"/>
              <a:t>12</a:t>
            </a:r>
            <a:r>
              <a:rPr lang="zh-TW" altLang="en-US" dirty="0"/>
              <a:t>個測站，</a:t>
            </a:r>
            <a:r>
              <a:rPr lang="en-US" altLang="zh-TW" dirty="0"/>
              <a:t>2013/3/1~2017/2/28</a:t>
            </a:r>
            <a:r>
              <a:rPr lang="zh-TW" altLang="en-US" dirty="0"/>
              <a:t>的資料</a:t>
            </a:r>
            <a:endParaRPr lang="en-US" altLang="zh-TW" dirty="0"/>
          </a:p>
          <a:p>
            <a:pPr marL="457200" indent="-457200">
              <a:buFont typeface="Arial" panose="020B0604020202020204" pitchFamily="34" charset="0"/>
              <a:buChar char="•"/>
            </a:pPr>
            <a:r>
              <a:rPr lang="zh-TW" altLang="en-US" dirty="0"/>
              <a:t>資料欄位有</a:t>
            </a:r>
            <a:r>
              <a:rPr lang="en-US" altLang="zh-TW" dirty="0"/>
              <a:t>:</a:t>
            </a:r>
          </a:p>
          <a:p>
            <a:pPr marL="623888" lvl="1" indent="-514350">
              <a:buFont typeface="+mj-lt"/>
              <a:buAutoNum type="arabicPeriod"/>
            </a:pPr>
            <a:r>
              <a:rPr lang="en" altLang="zh-TW" dirty="0"/>
              <a:t>No: row number </a:t>
            </a:r>
            <a:r>
              <a:rPr lang="zh-TW" altLang="en-US" dirty="0"/>
              <a:t>列編號</a:t>
            </a:r>
          </a:p>
          <a:p>
            <a:pPr marL="623888" lvl="1" indent="-514350">
              <a:buFont typeface="+mj-lt"/>
              <a:buAutoNum type="arabicPeriod"/>
            </a:pPr>
            <a:r>
              <a:rPr lang="en" altLang="zh-TW" dirty="0"/>
              <a:t>year: year of data in this row </a:t>
            </a:r>
            <a:r>
              <a:rPr lang="zh-TW" altLang="en-US" dirty="0"/>
              <a:t>年份</a:t>
            </a:r>
          </a:p>
          <a:p>
            <a:pPr marL="623888" lvl="1" indent="-514350">
              <a:buFont typeface="+mj-lt"/>
              <a:buAutoNum type="arabicPeriod"/>
            </a:pPr>
            <a:r>
              <a:rPr lang="en" altLang="zh-TW" dirty="0"/>
              <a:t>month: month of data in this row </a:t>
            </a:r>
            <a:r>
              <a:rPr lang="zh-TW" altLang="en-US" dirty="0"/>
              <a:t>月份</a:t>
            </a:r>
          </a:p>
          <a:p>
            <a:pPr marL="623888" lvl="1" indent="-514350">
              <a:buFont typeface="+mj-lt"/>
              <a:buAutoNum type="arabicPeriod"/>
            </a:pPr>
            <a:r>
              <a:rPr lang="en" altLang="zh-TW" dirty="0"/>
              <a:t>day: day of data in this row </a:t>
            </a:r>
            <a:r>
              <a:rPr lang="zh-TW" altLang="en-US" dirty="0"/>
              <a:t>日期</a:t>
            </a:r>
          </a:p>
          <a:p>
            <a:pPr marL="623888" lvl="1" indent="-514350">
              <a:buFont typeface="+mj-lt"/>
              <a:buAutoNum type="arabicPeriod"/>
            </a:pPr>
            <a:r>
              <a:rPr lang="en" altLang="zh-TW" dirty="0"/>
              <a:t>hour: hour of data in this row </a:t>
            </a:r>
            <a:r>
              <a:rPr lang="zh-TW" altLang="en-US" dirty="0"/>
              <a:t>時間</a:t>
            </a:r>
          </a:p>
          <a:p>
            <a:pPr marL="623888" lvl="1" indent="-514350">
              <a:buFont typeface="+mj-lt"/>
              <a:buAutoNum type="arabicPeriod"/>
            </a:pPr>
            <a:endParaRPr kumimoji="1" lang="en-US" altLang="zh-TW" dirty="0"/>
          </a:p>
          <a:p>
            <a:endParaRPr kumimoji="1" lang="zh-TW" altLang="en-US" dirty="0"/>
          </a:p>
        </p:txBody>
      </p:sp>
    </p:spTree>
    <p:extLst>
      <p:ext uri="{BB962C8B-B14F-4D97-AF65-F5344CB8AC3E}">
        <p14:creationId xmlns:p14="http://schemas.microsoft.com/office/powerpoint/2010/main" val="848082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4FB156C-093B-AF45-9F95-56810B988706}"/>
              </a:ext>
            </a:extLst>
          </p:cNvPr>
          <p:cNvSpPr>
            <a:spLocks noGrp="1"/>
          </p:cNvSpPr>
          <p:nvPr>
            <p:ph type="title"/>
          </p:nvPr>
        </p:nvSpPr>
        <p:spPr/>
        <p:txBody>
          <a:bodyPr/>
          <a:lstStyle/>
          <a:p>
            <a:r>
              <a:rPr kumimoji="1" lang="zh-TW" altLang="en-US" dirty="0"/>
              <a:t>使用資料介紹</a:t>
            </a:r>
          </a:p>
        </p:txBody>
      </p:sp>
      <p:sp>
        <p:nvSpPr>
          <p:cNvPr id="3" name="內容版面配置區 2">
            <a:extLst>
              <a:ext uri="{FF2B5EF4-FFF2-40B4-BE49-F238E27FC236}">
                <a16:creationId xmlns:a16="http://schemas.microsoft.com/office/drawing/2014/main" id="{E498CEAF-7DD4-2649-9BE7-06F177753627}"/>
              </a:ext>
            </a:extLst>
          </p:cNvPr>
          <p:cNvSpPr>
            <a:spLocks noGrp="1"/>
          </p:cNvSpPr>
          <p:nvPr>
            <p:ph idx="1"/>
          </p:nvPr>
        </p:nvSpPr>
        <p:spPr/>
        <p:txBody>
          <a:bodyPr/>
          <a:lstStyle/>
          <a:p>
            <a:pPr marL="514350" indent="-514350">
              <a:buFont typeface="Arial" panose="020B0604020202020204" pitchFamily="34" charset="0"/>
              <a:buChar char="•"/>
            </a:pPr>
            <a:r>
              <a:rPr lang="zh-TW" altLang="en-US" dirty="0"/>
              <a:t>資料欄位有</a:t>
            </a:r>
            <a:r>
              <a:rPr lang="en-US" altLang="zh-TW" dirty="0"/>
              <a:t>:</a:t>
            </a:r>
            <a:endParaRPr lang="en" altLang="zh-TW" dirty="0"/>
          </a:p>
          <a:p>
            <a:pPr marL="623888" lvl="1" indent="-514350">
              <a:buFont typeface="+mj-lt"/>
              <a:buAutoNum type="arabicPeriod" startAt="6"/>
            </a:pPr>
            <a:r>
              <a:rPr lang="en" altLang="zh-TW" dirty="0"/>
              <a:t>PM2.5: PM2.5 concentration (</a:t>
            </a:r>
            <a:r>
              <a:rPr lang="en" altLang="zh-TW" dirty="0" err="1"/>
              <a:t>ug</a:t>
            </a:r>
            <a:r>
              <a:rPr lang="en" altLang="zh-TW" dirty="0"/>
              <a:t>/m^3) PM2.5</a:t>
            </a:r>
            <a:r>
              <a:rPr lang="zh-TW" altLang="en-US" dirty="0"/>
              <a:t>濃度</a:t>
            </a:r>
          </a:p>
          <a:p>
            <a:pPr marL="623888" lvl="1" indent="-514350">
              <a:buFont typeface="+mj-lt"/>
              <a:buAutoNum type="arabicPeriod" startAt="6"/>
            </a:pPr>
            <a:r>
              <a:rPr lang="en" altLang="zh-TW" dirty="0"/>
              <a:t>PM10: PM10 concentration (</a:t>
            </a:r>
            <a:r>
              <a:rPr lang="en" altLang="zh-TW" dirty="0" err="1"/>
              <a:t>ug</a:t>
            </a:r>
            <a:r>
              <a:rPr lang="en" altLang="zh-TW" dirty="0"/>
              <a:t>/m^3) PM10</a:t>
            </a:r>
            <a:r>
              <a:rPr lang="zh-TW" altLang="en-US" dirty="0"/>
              <a:t>濃度</a:t>
            </a:r>
          </a:p>
          <a:p>
            <a:pPr marL="623888" lvl="1" indent="-514350">
              <a:buFont typeface="+mj-lt"/>
              <a:buAutoNum type="arabicPeriod" startAt="6"/>
            </a:pPr>
            <a:r>
              <a:rPr lang="en" altLang="zh-TW" dirty="0"/>
              <a:t>SO2: SO2 concentration (</a:t>
            </a:r>
            <a:r>
              <a:rPr lang="en" altLang="zh-TW" dirty="0" err="1"/>
              <a:t>ug</a:t>
            </a:r>
            <a:r>
              <a:rPr lang="en" altLang="zh-TW" dirty="0"/>
              <a:t>/m^3) </a:t>
            </a:r>
            <a:r>
              <a:rPr lang="zh-TW" altLang="en-US" dirty="0"/>
              <a:t>二氧化硫</a:t>
            </a:r>
            <a:r>
              <a:rPr lang="en" altLang="zh-TW" dirty="0"/>
              <a:t>SO2</a:t>
            </a:r>
            <a:r>
              <a:rPr lang="zh-TW" altLang="en-US" dirty="0"/>
              <a:t>濃度</a:t>
            </a:r>
          </a:p>
          <a:p>
            <a:pPr marL="623888" lvl="1" indent="-514350">
              <a:buFont typeface="+mj-lt"/>
              <a:buAutoNum type="arabicPeriod" startAt="6"/>
            </a:pPr>
            <a:r>
              <a:rPr lang="en" altLang="zh-TW" dirty="0"/>
              <a:t>NO2: NO2 concentration (</a:t>
            </a:r>
            <a:r>
              <a:rPr lang="en" altLang="zh-TW" dirty="0" err="1"/>
              <a:t>ug</a:t>
            </a:r>
            <a:r>
              <a:rPr lang="en" altLang="zh-TW" dirty="0"/>
              <a:t>/m^3) </a:t>
            </a:r>
            <a:r>
              <a:rPr lang="zh-TW" altLang="en-US" dirty="0"/>
              <a:t>二氧化氮</a:t>
            </a:r>
            <a:r>
              <a:rPr lang="en" altLang="zh-TW" dirty="0"/>
              <a:t>NO2</a:t>
            </a:r>
            <a:r>
              <a:rPr lang="zh-TW" altLang="en-US" dirty="0"/>
              <a:t>濃度</a:t>
            </a:r>
          </a:p>
          <a:p>
            <a:pPr marL="623888" lvl="1" indent="-514350">
              <a:buFont typeface="+mj-lt"/>
              <a:buAutoNum type="arabicPeriod" startAt="6"/>
            </a:pPr>
            <a:r>
              <a:rPr lang="en" altLang="zh-TW" dirty="0"/>
              <a:t>CO: CO concentration (</a:t>
            </a:r>
            <a:r>
              <a:rPr lang="en" altLang="zh-TW" dirty="0" err="1"/>
              <a:t>ug</a:t>
            </a:r>
            <a:r>
              <a:rPr lang="en" altLang="zh-TW" dirty="0"/>
              <a:t>/m^3) </a:t>
            </a:r>
            <a:r>
              <a:rPr lang="zh-TW" altLang="en-US" dirty="0"/>
              <a:t>一氧化碳</a:t>
            </a:r>
            <a:r>
              <a:rPr lang="en" altLang="zh-TW" dirty="0"/>
              <a:t>CO</a:t>
            </a:r>
            <a:r>
              <a:rPr lang="zh-TW" altLang="en-US" dirty="0"/>
              <a:t>濃度</a:t>
            </a:r>
          </a:p>
          <a:p>
            <a:pPr marL="623888" lvl="1" indent="-514350">
              <a:buFont typeface="+mj-lt"/>
              <a:buAutoNum type="arabicPeriod" startAt="6"/>
            </a:pPr>
            <a:r>
              <a:rPr lang="en" altLang="zh-TW" dirty="0"/>
              <a:t>O3: O3 concentration (</a:t>
            </a:r>
            <a:r>
              <a:rPr lang="en" altLang="zh-TW" dirty="0" err="1"/>
              <a:t>ug</a:t>
            </a:r>
            <a:r>
              <a:rPr lang="en" altLang="zh-TW" dirty="0"/>
              <a:t>/m^3) </a:t>
            </a:r>
            <a:r>
              <a:rPr lang="zh-TW" altLang="en-US" dirty="0"/>
              <a:t>臭氧</a:t>
            </a:r>
            <a:r>
              <a:rPr lang="en" altLang="zh-TW" dirty="0"/>
              <a:t>O3</a:t>
            </a:r>
            <a:r>
              <a:rPr lang="zh-TW" altLang="en-US" dirty="0"/>
              <a:t>濃度</a:t>
            </a:r>
          </a:p>
          <a:p>
            <a:pPr marL="623888" lvl="1" indent="-514350">
              <a:buFont typeface="+mj-lt"/>
              <a:buAutoNum type="arabicPeriod" startAt="6"/>
            </a:pPr>
            <a:r>
              <a:rPr lang="en" altLang="zh-TW" dirty="0"/>
              <a:t>TEMP: temperature (degree Celsius) </a:t>
            </a:r>
            <a:r>
              <a:rPr lang="zh-TW" altLang="en-US" dirty="0"/>
              <a:t>氣溫</a:t>
            </a:r>
          </a:p>
        </p:txBody>
      </p:sp>
    </p:spTree>
    <p:extLst>
      <p:ext uri="{BB962C8B-B14F-4D97-AF65-F5344CB8AC3E}">
        <p14:creationId xmlns:p14="http://schemas.microsoft.com/office/powerpoint/2010/main" val="1864129128"/>
      </p:ext>
    </p:extLst>
  </p:cSld>
  <p:clrMapOvr>
    <a:masterClrMapping/>
  </p:clrMapOvr>
</p:sld>
</file>

<file path=ppt/theme/theme1.xml><?xml version="1.0" encoding="utf-8"?>
<a:theme xmlns:a="http://schemas.openxmlformats.org/drawingml/2006/main" name="Pump&amp;SealLesson">
  <a:themeElements>
    <a:clrScheme name="Pump&amp;SealLesson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Pump&amp;SealLess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wrap="square">
        <a:spAutoFit/>
      </a:bodyPr>
      <a:lstStyle>
        <a:defPPr>
          <a:buSzPct val="100000"/>
          <a:defRPr sz="2400" b="1" dirty="0">
            <a:solidFill>
              <a:srgbClr val="000000"/>
            </a:solidFill>
            <a:latin typeface="標楷體" pitchFamily="65" charset="-120"/>
            <a:ea typeface="標楷體" pitchFamily="65" charset="-120"/>
            <a:sym typeface="Arial" charset="0"/>
          </a:defRPr>
        </a:defPPr>
      </a:lstStyle>
    </a:txDef>
  </a:objectDefaults>
  <a:extraClrSchemeLst>
    <a:extraClrScheme>
      <a:clrScheme name="Pump&amp;SealLesson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Pump&amp;SealLesson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Pump&amp;SealLesson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Pump&amp;SealLesson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Pump&amp;SealLesson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Pump&amp;SealLesson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Pump&amp;SealLesson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Pump&amp;SealLesson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Pump&amp;SealLesson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Pump&amp;SealLesson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16304</TotalTime>
  <Words>2918</Words>
  <Application>Microsoft Macintosh PowerPoint</Application>
  <PresentationFormat>如螢幕大小 (4:3)</PresentationFormat>
  <Paragraphs>312</Paragraphs>
  <Slides>59</Slides>
  <Notes>5</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59</vt:i4>
      </vt:variant>
    </vt:vector>
  </HeadingPairs>
  <TitlesOfParts>
    <vt:vector size="67" baseType="lpstr">
      <vt:lpstr>新細明體</vt:lpstr>
      <vt:lpstr>標楷體</vt:lpstr>
      <vt:lpstr>Arial</vt:lpstr>
      <vt:lpstr>Calibri</vt:lpstr>
      <vt:lpstr>Cambria Math</vt:lpstr>
      <vt:lpstr>Times New Roman</vt:lpstr>
      <vt:lpstr>Wingdings</vt:lpstr>
      <vt:lpstr>Pump&amp;SealLesson</vt:lpstr>
      <vt:lpstr>PowerPoint 簡報</vt:lpstr>
      <vt:lpstr>課程概述</vt:lpstr>
      <vt:lpstr>課程目標</vt:lpstr>
      <vt:lpstr>課程大綱</vt:lpstr>
      <vt:lpstr>作圖程式碼</vt:lpstr>
      <vt:lpstr>載入所需套件</vt:lpstr>
      <vt:lpstr>載入所需套件</vt:lpstr>
      <vt:lpstr>使用資料介紹</vt:lpstr>
      <vt:lpstr>使用資料介紹</vt:lpstr>
      <vt:lpstr>使用資料介紹</vt:lpstr>
      <vt:lpstr>載入使用資料</vt:lpstr>
      <vt:lpstr>資料前處理 – 日期資料轉換</vt:lpstr>
      <vt:lpstr>連續資料作圖 – 一維資料</vt:lpstr>
      <vt:lpstr>連續資料作圖 – 一維資料</vt:lpstr>
      <vt:lpstr>連續資料作圖 – 一維資料</vt:lpstr>
      <vt:lpstr>連續資料作圖 – 一維資料</vt:lpstr>
      <vt:lpstr>連續資料作圖 – 一維資料</vt:lpstr>
      <vt:lpstr>連續資料作圖 – 二維資料</vt:lpstr>
      <vt:lpstr>連續資料作圖 – 二維資料</vt:lpstr>
      <vt:lpstr>連續資料作圖 – 二維資料</vt:lpstr>
      <vt:lpstr>連續資料作圖 – 二維資料</vt:lpstr>
      <vt:lpstr>連續資料作圖 – 二維資料</vt:lpstr>
      <vt:lpstr>連續資料作圖 – 二維資料</vt:lpstr>
      <vt:lpstr>連續資料作圖 – 二維資料</vt:lpstr>
      <vt:lpstr>連續資料作圖 – 二維資料</vt:lpstr>
      <vt:lpstr>連續資料作圖 – 二維資料</vt:lpstr>
      <vt:lpstr>連續資料作圖 – 二維資料</vt:lpstr>
      <vt:lpstr>連續資料作圖 – 二維資料</vt:lpstr>
      <vt:lpstr>連續+類別資料作圖 – 二維資料</vt:lpstr>
      <vt:lpstr>連續+類別資料作圖 – 二維資料</vt:lpstr>
      <vt:lpstr>連續+類別資料作圖 – 二維資料</vt:lpstr>
      <vt:lpstr>連續+類別資料作圖 – 二維資料</vt:lpstr>
      <vt:lpstr>連續+類別資料作圖 – 二維資料</vt:lpstr>
      <vt:lpstr>連續+類別資料作圖 – 二維資料</vt:lpstr>
      <vt:lpstr>連續+類別資料作圖 – 二維資料</vt:lpstr>
      <vt:lpstr>多維資料作圖</vt:lpstr>
      <vt:lpstr>多維資料作圖</vt:lpstr>
      <vt:lpstr>多維資料作圖</vt:lpstr>
      <vt:lpstr>多維資料作圖</vt:lpstr>
      <vt:lpstr>多維資料作圖</vt:lpstr>
      <vt:lpstr>多維資料作圖</vt:lpstr>
      <vt:lpstr>多維資料作圖</vt:lpstr>
      <vt:lpstr>多維資料作圖</vt:lpstr>
      <vt:lpstr>多維資料作圖</vt:lpstr>
      <vt:lpstr>多維資料作圖</vt:lpstr>
      <vt:lpstr>多維資料作圖</vt:lpstr>
      <vt:lpstr>多維資料作圖</vt:lpstr>
      <vt:lpstr>多維資料作圖</vt:lpstr>
      <vt:lpstr>多維資料作圖</vt:lpstr>
      <vt:lpstr>圖形樣式參數設定 – 顏色</vt:lpstr>
      <vt:lpstr>圖形樣式參數設定 – 顏色</vt:lpstr>
      <vt:lpstr>圖形樣式參數設定 – 點樣式</vt:lpstr>
      <vt:lpstr>圖形樣式參數設定 – 點樣式</vt:lpstr>
      <vt:lpstr>圖形樣式參數設定 – 線樣式</vt:lpstr>
      <vt:lpstr>圖形樣式參數設定 – 線樣式</vt:lpstr>
      <vt:lpstr>圖形樣式參數設定 – XY軸名字</vt:lpstr>
      <vt:lpstr>圖形樣式參數設定 – 標題</vt:lpstr>
      <vt:lpstr>圖形匯出與分享–儲存</vt:lpstr>
      <vt:lpstr>Python資料視覺化參考資料</vt:lpstr>
    </vt:vector>
  </TitlesOfParts>
  <Company>Flowserve</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WLemons</dc:creator>
  <cp:lastModifiedBy>YiJu Tseng</cp:lastModifiedBy>
  <cp:revision>718</cp:revision>
  <cp:lastPrinted>2020-02-07T05:04:05Z</cp:lastPrinted>
  <dcterms:created xsi:type="dcterms:W3CDTF">2004-12-10T16:59:03Z</dcterms:created>
  <dcterms:modified xsi:type="dcterms:W3CDTF">2020-02-09T01:25:28Z</dcterms:modified>
</cp:coreProperties>
</file>